
<file path=[Content_Types].xml><?xml version="1.0" encoding="utf-8"?>
<Types xmlns="http://schemas.openxmlformats.org/package/2006/content-types">
  <Default Extension="docx" ContentType="application/vnd.openxmlformats-officedocument.wordprocessingml.document"/>
  <Default Extension="jpeg" ContentType="image/jpeg"/>
  <Default Extension="JPG" ContentType="image/jpeg"/>
  <Default Extension="mp3" ContentType="audio/mpeg"/>
  <Default Extension="png" ContentType="image/png"/>
  <Default Extension="pptx" ContentType="application/vnd.openxmlformats-officedocument.presentationml.presentation"/>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1"/>
  </p:notesMasterIdLst>
  <p:sldIdLst>
    <p:sldId id="2976" r:id="rId2"/>
    <p:sldId id="2978" r:id="rId3"/>
    <p:sldId id="2994" r:id="rId4"/>
    <p:sldId id="2930" r:id="rId5"/>
    <p:sldId id="3025" r:id="rId6"/>
    <p:sldId id="2996" r:id="rId7"/>
    <p:sldId id="2995" r:id="rId8"/>
    <p:sldId id="2997" r:id="rId9"/>
    <p:sldId id="3026" r:id="rId10"/>
    <p:sldId id="3027" r:id="rId11"/>
    <p:sldId id="3028" r:id="rId12"/>
    <p:sldId id="3029" r:id="rId13"/>
    <p:sldId id="3030" r:id="rId14"/>
    <p:sldId id="3031" r:id="rId15"/>
    <p:sldId id="3032" r:id="rId16"/>
    <p:sldId id="2960" r:id="rId17"/>
    <p:sldId id="3034" r:id="rId18"/>
    <p:sldId id="3035" r:id="rId19"/>
    <p:sldId id="3036" r:id="rId20"/>
    <p:sldId id="3033" r:id="rId21"/>
    <p:sldId id="3038" r:id="rId22"/>
    <p:sldId id="3039" r:id="rId23"/>
    <p:sldId id="3040" r:id="rId24"/>
    <p:sldId id="3041" r:id="rId25"/>
    <p:sldId id="3042" r:id="rId26"/>
    <p:sldId id="3043" r:id="rId27"/>
    <p:sldId id="3044" r:id="rId28"/>
    <p:sldId id="3045" r:id="rId29"/>
    <p:sldId id="3046" r:id="rId30"/>
    <p:sldId id="3047" r:id="rId31"/>
    <p:sldId id="3048" r:id="rId32"/>
    <p:sldId id="3049" r:id="rId33"/>
    <p:sldId id="2988" r:id="rId34"/>
    <p:sldId id="3022" r:id="rId35"/>
    <p:sldId id="3023" r:id="rId36"/>
    <p:sldId id="2983" r:id="rId37"/>
    <p:sldId id="3050" r:id="rId38"/>
    <p:sldId id="2991" r:id="rId39"/>
    <p:sldId id="2984"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296" autoAdjust="0"/>
    <p:restoredTop sz="94660"/>
  </p:normalViewPr>
  <p:slideViewPr>
    <p:cSldViewPr snapToGrid="0">
      <p:cViewPr varScale="1">
        <p:scale>
          <a:sx n="96" d="100"/>
          <a:sy n="96" d="100"/>
        </p:scale>
        <p:origin x="102"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7B46CE-8F1A-4761-85D1-12E11D375F0E}" type="datetimeFigureOut">
              <a:rPr lang="en-AU" smtClean="0"/>
              <a:t>29/10/2023</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92D343-111C-4EA8-9F94-6D9ACDE88F64}" type="slidenum">
              <a:rPr lang="en-AU" smtClean="0"/>
              <a:t>‹#›</a:t>
            </a:fld>
            <a:endParaRPr lang="en-AU"/>
          </a:p>
        </p:txBody>
      </p:sp>
    </p:spTree>
    <p:extLst>
      <p:ext uri="{BB962C8B-B14F-4D97-AF65-F5344CB8AC3E}">
        <p14:creationId xmlns:p14="http://schemas.microsoft.com/office/powerpoint/2010/main" val="2997370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a:p>
            <a:endParaRPr lang="en-AU" b="1"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4219853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673253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208710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204469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443989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179609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39077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50987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923779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798898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620974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209197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673124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24857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237562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154248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515475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584194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328865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127395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0849943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648095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3739473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531510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804701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6797865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9757012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7732317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5571503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2372463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2025575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6354366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a:p>
            <a:endParaRPr lang="en-AU" b="1"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865361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564313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146420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166407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463204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65737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218119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D3FF6B-4F71-4667-BB53-C3B5BFD045DE}" type="datetimeFigureOut">
              <a:rPr lang="en-AU" smtClean="0"/>
              <a:t>29/10/2023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0C140D9-DEE1-4147-9000-F325D34D148F}" type="slidenum">
              <a:rPr lang="en-AU" smtClean="0"/>
              <a:t>‹#›</a:t>
            </a:fld>
            <a:endParaRPr lang="en-AU"/>
          </a:p>
        </p:txBody>
      </p:sp>
    </p:spTree>
    <p:extLst>
      <p:ext uri="{BB962C8B-B14F-4D97-AF65-F5344CB8AC3E}">
        <p14:creationId xmlns:p14="http://schemas.microsoft.com/office/powerpoint/2010/main" val="3423104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D3FF6B-4F71-4667-BB53-C3B5BFD045DE}" type="datetimeFigureOut">
              <a:rPr lang="en-AU" smtClean="0"/>
              <a:t>29/10/2023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0C140D9-DEE1-4147-9000-F325D34D148F}" type="slidenum">
              <a:rPr lang="en-AU" smtClean="0"/>
              <a:t>‹#›</a:t>
            </a:fld>
            <a:endParaRPr lang="en-AU"/>
          </a:p>
        </p:txBody>
      </p:sp>
    </p:spTree>
    <p:extLst>
      <p:ext uri="{BB962C8B-B14F-4D97-AF65-F5344CB8AC3E}">
        <p14:creationId xmlns:p14="http://schemas.microsoft.com/office/powerpoint/2010/main" val="3049250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D3FF6B-4F71-4667-BB53-C3B5BFD045DE}" type="datetimeFigureOut">
              <a:rPr lang="en-AU" smtClean="0"/>
              <a:t>29/10/2023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0C140D9-DEE1-4147-9000-F325D34D148F}" type="slidenum">
              <a:rPr lang="en-AU" smtClean="0"/>
              <a:t>‹#›</a:t>
            </a:fld>
            <a:endParaRPr lang="en-AU"/>
          </a:p>
        </p:txBody>
      </p:sp>
    </p:spTree>
    <p:extLst>
      <p:ext uri="{BB962C8B-B14F-4D97-AF65-F5344CB8AC3E}">
        <p14:creationId xmlns:p14="http://schemas.microsoft.com/office/powerpoint/2010/main" val="3659577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Main Title+ SubTitle+Number">
    <p:spTree>
      <p:nvGrpSpPr>
        <p:cNvPr id="1" name=""/>
        <p:cNvGrpSpPr/>
        <p:nvPr/>
      </p:nvGrpSpPr>
      <p:grpSpPr>
        <a:xfrm>
          <a:off x="0" y="0"/>
          <a:ext cx="0" cy="0"/>
          <a:chOff x="0" y="0"/>
          <a:chExt cx="0" cy="0"/>
        </a:xfrm>
      </p:grpSpPr>
      <p:sp>
        <p:nvSpPr>
          <p:cNvPr id="2" name="Picture Placeholder 7"/>
          <p:cNvSpPr>
            <a:spLocks noGrp="1"/>
          </p:cNvSpPr>
          <p:nvPr>
            <p:ph type="pic" sz="quarter" idx="15" hasCustomPrompt="1"/>
          </p:nvPr>
        </p:nvSpPr>
        <p:spPr>
          <a:xfrm>
            <a:off x="0" y="0"/>
            <a:ext cx="9144000" cy="6858000"/>
          </a:xfrm>
          <a:prstGeom prst="rect">
            <a:avLst/>
          </a:prstGeom>
          <a:solidFill>
            <a:schemeClr val="bg1">
              <a:lumMod val="85000"/>
              <a:alpha val="42000"/>
            </a:schemeClr>
          </a:solidFill>
          <a:ln>
            <a:noFill/>
          </a:ln>
        </p:spPr>
        <p:txBody>
          <a:bodyPr bIns="274320" anchor="b"/>
          <a:lstStyle>
            <a:lvl1pPr algn="ctr">
              <a:buNone/>
              <a:defRPr sz="12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598038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Main Title+ SubTitle+Number">
    <p:spTree>
      <p:nvGrpSpPr>
        <p:cNvPr id="1" name=""/>
        <p:cNvGrpSpPr/>
        <p:nvPr/>
      </p:nvGrpSpPr>
      <p:grpSpPr>
        <a:xfrm>
          <a:off x="0" y="0"/>
          <a:ext cx="0" cy="0"/>
          <a:chOff x="0" y="0"/>
          <a:chExt cx="0" cy="0"/>
        </a:xfrm>
      </p:grpSpPr>
      <p:sp>
        <p:nvSpPr>
          <p:cNvPr id="2" name="Picture Placeholder 7"/>
          <p:cNvSpPr>
            <a:spLocks noGrp="1"/>
          </p:cNvSpPr>
          <p:nvPr>
            <p:ph type="pic" sz="quarter" idx="15" hasCustomPrompt="1"/>
          </p:nvPr>
        </p:nvSpPr>
        <p:spPr>
          <a:xfrm>
            <a:off x="0" y="0"/>
            <a:ext cx="9144000" cy="6858000"/>
          </a:xfrm>
          <a:prstGeom prst="rect">
            <a:avLst/>
          </a:prstGeom>
          <a:solidFill>
            <a:schemeClr val="bg1">
              <a:lumMod val="85000"/>
              <a:alpha val="42000"/>
            </a:schemeClr>
          </a:solidFill>
          <a:ln>
            <a:noFill/>
          </a:ln>
        </p:spPr>
        <p:txBody>
          <a:bodyPr bIns="274320" anchor="b"/>
          <a:lstStyle>
            <a:lvl1pPr algn="ctr">
              <a:buNone/>
              <a:defRPr sz="12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89374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D3FF6B-4F71-4667-BB53-C3B5BFD045DE}" type="datetimeFigureOut">
              <a:rPr lang="en-AU" smtClean="0"/>
              <a:t>29/10/2023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0C140D9-DEE1-4147-9000-F325D34D148F}" type="slidenum">
              <a:rPr lang="en-AU" smtClean="0"/>
              <a:t>‹#›</a:t>
            </a:fld>
            <a:endParaRPr lang="en-AU"/>
          </a:p>
        </p:txBody>
      </p:sp>
    </p:spTree>
    <p:extLst>
      <p:ext uri="{BB962C8B-B14F-4D97-AF65-F5344CB8AC3E}">
        <p14:creationId xmlns:p14="http://schemas.microsoft.com/office/powerpoint/2010/main" val="1121640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D3FF6B-4F71-4667-BB53-C3B5BFD045DE}" type="datetimeFigureOut">
              <a:rPr lang="en-AU" smtClean="0"/>
              <a:t>29/10/2023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0C140D9-DEE1-4147-9000-F325D34D148F}" type="slidenum">
              <a:rPr lang="en-AU" smtClean="0"/>
              <a:t>‹#›</a:t>
            </a:fld>
            <a:endParaRPr lang="en-AU"/>
          </a:p>
        </p:txBody>
      </p:sp>
    </p:spTree>
    <p:extLst>
      <p:ext uri="{BB962C8B-B14F-4D97-AF65-F5344CB8AC3E}">
        <p14:creationId xmlns:p14="http://schemas.microsoft.com/office/powerpoint/2010/main" val="1991876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D3FF6B-4F71-4667-BB53-C3B5BFD045DE}" type="datetimeFigureOut">
              <a:rPr lang="en-AU" smtClean="0"/>
              <a:t>29/10/2023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0C140D9-DEE1-4147-9000-F325D34D148F}" type="slidenum">
              <a:rPr lang="en-AU" smtClean="0"/>
              <a:t>‹#›</a:t>
            </a:fld>
            <a:endParaRPr lang="en-AU"/>
          </a:p>
        </p:txBody>
      </p:sp>
    </p:spTree>
    <p:extLst>
      <p:ext uri="{BB962C8B-B14F-4D97-AF65-F5344CB8AC3E}">
        <p14:creationId xmlns:p14="http://schemas.microsoft.com/office/powerpoint/2010/main" val="2185629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D3FF6B-4F71-4667-BB53-C3B5BFD045DE}" type="datetimeFigureOut">
              <a:rPr lang="en-AU" smtClean="0"/>
              <a:t>29/10/2023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0C140D9-DEE1-4147-9000-F325D34D148F}" type="slidenum">
              <a:rPr lang="en-AU" smtClean="0"/>
              <a:t>‹#›</a:t>
            </a:fld>
            <a:endParaRPr lang="en-AU"/>
          </a:p>
        </p:txBody>
      </p:sp>
    </p:spTree>
    <p:extLst>
      <p:ext uri="{BB962C8B-B14F-4D97-AF65-F5344CB8AC3E}">
        <p14:creationId xmlns:p14="http://schemas.microsoft.com/office/powerpoint/2010/main" val="285237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D3FF6B-4F71-4667-BB53-C3B5BFD045DE}" type="datetimeFigureOut">
              <a:rPr lang="en-AU" smtClean="0"/>
              <a:t>29/10/2023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0C140D9-DEE1-4147-9000-F325D34D148F}" type="slidenum">
              <a:rPr lang="en-AU" smtClean="0"/>
              <a:t>‹#›</a:t>
            </a:fld>
            <a:endParaRPr lang="en-AU"/>
          </a:p>
        </p:txBody>
      </p:sp>
    </p:spTree>
    <p:extLst>
      <p:ext uri="{BB962C8B-B14F-4D97-AF65-F5344CB8AC3E}">
        <p14:creationId xmlns:p14="http://schemas.microsoft.com/office/powerpoint/2010/main" val="3580956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3FF6B-4F71-4667-BB53-C3B5BFD045DE}" type="datetimeFigureOut">
              <a:rPr lang="en-AU" smtClean="0"/>
              <a:t>29/10/2023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0C140D9-DEE1-4147-9000-F325D34D148F}" type="slidenum">
              <a:rPr lang="en-AU" smtClean="0"/>
              <a:t>‹#›</a:t>
            </a:fld>
            <a:endParaRPr lang="en-AU"/>
          </a:p>
        </p:txBody>
      </p:sp>
    </p:spTree>
    <p:extLst>
      <p:ext uri="{BB962C8B-B14F-4D97-AF65-F5344CB8AC3E}">
        <p14:creationId xmlns:p14="http://schemas.microsoft.com/office/powerpoint/2010/main" val="478792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D3FF6B-4F71-4667-BB53-C3B5BFD045DE}" type="datetimeFigureOut">
              <a:rPr lang="en-AU" smtClean="0"/>
              <a:t>29/10/2023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0C140D9-DEE1-4147-9000-F325D34D148F}" type="slidenum">
              <a:rPr lang="en-AU" smtClean="0"/>
              <a:t>‹#›</a:t>
            </a:fld>
            <a:endParaRPr lang="en-AU"/>
          </a:p>
        </p:txBody>
      </p:sp>
    </p:spTree>
    <p:extLst>
      <p:ext uri="{BB962C8B-B14F-4D97-AF65-F5344CB8AC3E}">
        <p14:creationId xmlns:p14="http://schemas.microsoft.com/office/powerpoint/2010/main" val="2350609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D3FF6B-4F71-4667-BB53-C3B5BFD045DE}" type="datetimeFigureOut">
              <a:rPr lang="en-AU" smtClean="0"/>
              <a:t>29/10/2023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0C140D9-DEE1-4147-9000-F325D34D148F}" type="slidenum">
              <a:rPr lang="en-AU" smtClean="0"/>
              <a:t>‹#›</a:t>
            </a:fld>
            <a:endParaRPr lang="en-AU"/>
          </a:p>
        </p:txBody>
      </p:sp>
    </p:spTree>
    <p:extLst>
      <p:ext uri="{BB962C8B-B14F-4D97-AF65-F5344CB8AC3E}">
        <p14:creationId xmlns:p14="http://schemas.microsoft.com/office/powerpoint/2010/main" val="1813696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3FF6B-4F71-4667-BB53-C3B5BFD045DE}" type="datetimeFigureOut">
              <a:rPr lang="en-AU" smtClean="0"/>
              <a:t>29/10/2023</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140D9-DEE1-4147-9000-F325D34D148F}" type="slidenum">
              <a:rPr lang="en-AU" smtClean="0"/>
              <a:t>‹#›</a:t>
            </a:fld>
            <a:endParaRPr lang="en-AU"/>
          </a:p>
        </p:txBody>
      </p:sp>
    </p:spTree>
    <p:extLst>
      <p:ext uri="{BB962C8B-B14F-4D97-AF65-F5344CB8AC3E}">
        <p14:creationId xmlns:p14="http://schemas.microsoft.com/office/powerpoint/2010/main" val="233290690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1.JP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video" Target="https://www.youtube.com/embed/tCh8WZ6nAbE?feature=oembed" TargetMode="External"/><Relationship Id="rId5" Type="http://schemas.openxmlformats.org/officeDocument/2006/relationships/image" Target="../media/image10.jpeg"/><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hyperlink" Target="https://www.accc.gov.au/about-us/australian-competition-consumer-commission/legislation" TargetMode="External"/><Relationship Id="rId3" Type="http://schemas.openxmlformats.org/officeDocument/2006/relationships/hyperlink" Target="https://www.ag.gov.au/rights-and-protections/human-rights-and-anti-discrimination/australias-anti-discrimination-law" TargetMode="External"/><Relationship Id="rId7" Type="http://schemas.openxmlformats.org/officeDocument/2006/relationships/hyperlink" Target="https://copyright.unimelb.edu.au/information/copyright-and-research/fair-dealing"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hyperlink" Target="https://www.copyright.com.au/licences-permission/educational-licences/" TargetMode="External"/><Relationship Id="rId5" Type="http://schemas.openxmlformats.org/officeDocument/2006/relationships/hyperlink" Target="https://www.alrc.gov.au/publication/genes-and-ingenuity-gene-patenting-and-human-health-alrc-report-99/28-copyright-and-databases/copyright-law/" TargetMode="External"/><Relationship Id="rId10" Type="http://schemas.openxmlformats.org/officeDocument/2006/relationships/image" Target="../media/image1.JPG"/><Relationship Id="rId4" Type="http://schemas.openxmlformats.org/officeDocument/2006/relationships/hyperlink" Target="https://www.business.gov.au/Products-and-services/Fair-trading/Codes-of-conduct" TargetMode="External"/><Relationship Id="rId9" Type="http://schemas.openxmlformats.org/officeDocument/2006/relationships/hyperlink" Target="https://www.oaic.gov.au/privacy/the-privacy-act/"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11.wmf"/><Relationship Id="rId4" Type="http://schemas.openxmlformats.org/officeDocument/2006/relationships/package" Target="../embeddings/Microsoft_Word_Document.docx"/></Relationships>
</file>

<file path=ppt/slides/_rels/slide36.xml.rels><?xml version="1.0" encoding="UTF-8" standalone="yes"?>
<Relationships xmlns="http://schemas.openxmlformats.org/package/2006/relationships"><Relationship Id="rId3" Type="http://schemas.openxmlformats.org/officeDocument/2006/relationships/hyperlink" Target="https://www.livescience.com/60752-human-senses.html#:~:text=%20The%20Five%20%28and%20More%29%20Senses%20%201,They%20do%20this%20with%20the%20olfactory...%20More%20" TargetMode="External"/><Relationship Id="rId7"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hyperlink" Target="https://www.youtube.com/watch?v=tCh8WZ6nAbE" TargetMode="External"/><Relationship Id="rId5" Type="http://schemas.openxmlformats.org/officeDocument/2006/relationships/hyperlink" Target="http://www.etcproject.eu/wp-content/uploads/2017/03/Business-Presentation.jpeg" TargetMode="External"/><Relationship Id="rId4" Type="http://schemas.openxmlformats.org/officeDocument/2006/relationships/hyperlink" Target="https://www.dailyencouragement.net/images/misc/wheels_fall_off.jpg"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hyperlink" Target="https://www.publicdomainpictures.net/pictures/40000/velka/graph.jpg" TargetMode="External"/><Relationship Id="rId7" Type="http://schemas.openxmlformats.org/officeDocument/2006/relationships/hyperlink" Target="http://ygraph.com/graphs/multiplicationchart-20110723T004621-3exyf5n.png" TargetMode="Externa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hyperlink" Target="https://www.talkingmatters.com.au/blog/our-9-senses-yes-9/" TargetMode="External"/><Relationship Id="rId5" Type="http://schemas.openxmlformats.org/officeDocument/2006/relationships/hyperlink" Target="https://saylordotorg.github.io/text_stand-up-speak-out-the-practice-and-ethics-of-public-speaking/section_18/94690571912e82ab646afdda4d68a58e.jpg" TargetMode="External"/><Relationship Id="rId4" Type="http://schemas.openxmlformats.org/officeDocument/2006/relationships/hyperlink" Target="https://blog.storyblocks.com/inspiration/20-sound-clips-for-presentation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hyperlink" Target="https://www.livescience.com/60752-human-senses.html#:~:text=%20The%20Five%20%28and%20More%29%20Senses%20%201,They%20do%20this%20with%20the%20olfactory...%20More%20" TargetMode="Externa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hyperlink" Target="https://www.talkingmatters.com.au/blog/our-9-senses-yes-9/"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flipV="1">
            <a:off x="1143000" y="2971799"/>
            <a:ext cx="6967326" cy="1066799"/>
          </a:xfrm>
          <a:prstGeom prst="roundRect">
            <a:avLst>
              <a:gd name="adj" fmla="val 449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endParaRPr lang="en-US" sz="2400" b="1" dirty="0"/>
          </a:p>
        </p:txBody>
      </p:sp>
      <p:sp>
        <p:nvSpPr>
          <p:cNvPr id="19" name="TextBox 18"/>
          <p:cNvSpPr txBox="1"/>
          <p:nvPr/>
        </p:nvSpPr>
        <p:spPr>
          <a:xfrm>
            <a:off x="1033674" y="3749283"/>
            <a:ext cx="7076652" cy="1366727"/>
          </a:xfrm>
          <a:prstGeom prst="rect">
            <a:avLst/>
          </a:prstGeom>
          <a:noFill/>
        </p:spPr>
        <p:txBody>
          <a:bodyPr wrap="square" rtlCol="0">
            <a:noAutofit/>
          </a:bodyPr>
          <a:lstStyle/>
          <a:p>
            <a:pPr algn="ctr">
              <a:lnSpc>
                <a:spcPts val="2800"/>
              </a:lnSpc>
            </a:pPr>
            <a:r>
              <a:rPr lang="en-US" sz="2000" b="1" dirty="0">
                <a:solidFill>
                  <a:srgbClr val="002060"/>
                </a:solidFill>
                <a:latin typeface="Bookman Old Style" panose="02050604050505020204" pitchFamily="18" charset="0"/>
                <a:cs typeface="Arial" panose="020B0604020202020204" pitchFamily="34" charset="0"/>
              </a:rPr>
              <a:t>BSBCMM411 Make Presentations</a:t>
            </a:r>
          </a:p>
          <a:p>
            <a:pPr algn="ctr">
              <a:lnSpc>
                <a:spcPts val="2800"/>
              </a:lnSpc>
            </a:pPr>
            <a:r>
              <a:rPr lang="en-US" b="1" dirty="0">
                <a:solidFill>
                  <a:srgbClr val="002060"/>
                </a:solidFill>
                <a:latin typeface="Bookman Old Style" panose="02050604050505020204" pitchFamily="18" charset="0"/>
                <a:cs typeface="Arial" panose="020B0604020202020204" pitchFamily="34" charset="0"/>
              </a:rPr>
              <a:t>Session 02</a:t>
            </a:r>
          </a:p>
        </p:txBody>
      </p:sp>
      <p:pic>
        <p:nvPicPr>
          <p:cNvPr id="5" name="Picture 4" descr="Logo, company name&#10;&#10;Description automatically generated">
            <a:extLst>
              <a:ext uri="{FF2B5EF4-FFF2-40B4-BE49-F238E27FC236}">
                <a16:creationId xmlns:a16="http://schemas.microsoft.com/office/drawing/2014/main" id="{F30279B4-50F7-432C-BF9C-5345C8A49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6069" y="1894387"/>
            <a:ext cx="2791861" cy="1366727"/>
          </a:xfrm>
          <a:prstGeom prst="rect">
            <a:avLst/>
          </a:prstGeom>
        </p:spPr>
      </p:pic>
    </p:spTree>
    <p:extLst>
      <p:ext uri="{BB962C8B-B14F-4D97-AF65-F5344CB8AC3E}">
        <p14:creationId xmlns:p14="http://schemas.microsoft.com/office/powerpoint/2010/main" val="1458774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Perception Styles – 3 </a:t>
            </a: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643270"/>
            <a:ext cx="7620000" cy="4134676"/>
          </a:xfrm>
          <a:prstGeom prst="rect">
            <a:avLst/>
          </a:prstGeom>
          <a:noFill/>
        </p:spPr>
        <p:txBody>
          <a:bodyPr wrap="square" rtlCol="0">
            <a:noAutofit/>
          </a:bodyPr>
          <a:lstStyle/>
          <a:p>
            <a:pPr>
              <a:lnSpc>
                <a:spcPct val="150000"/>
              </a:lnSpc>
            </a:pPr>
            <a:r>
              <a:rPr lang="en-AU" sz="2400" dirty="0">
                <a:solidFill>
                  <a:srgbClr val="002060"/>
                </a:solidFill>
                <a:latin typeface="Bookman Old Style" panose="02050604050505020204" pitchFamily="18" charset="0"/>
                <a:cs typeface="Arial" panose="020B0604020202020204" pitchFamily="34" charset="0"/>
              </a:rPr>
              <a:t>Solitary, intrapersonal: </a:t>
            </a:r>
          </a:p>
          <a:p>
            <a:pPr marL="342900" indent="-342900">
              <a:lnSpc>
                <a:spcPct val="15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Alone rather than in a group.</a:t>
            </a:r>
          </a:p>
          <a:p>
            <a:pPr marL="342900" indent="-342900">
              <a:lnSpc>
                <a:spcPct val="15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Low interference.</a:t>
            </a:r>
          </a:p>
          <a:p>
            <a:pPr marL="342900" indent="-342900">
              <a:lnSpc>
                <a:spcPct val="15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Personal examples.</a:t>
            </a:r>
          </a:p>
          <a:p>
            <a:pPr marL="342900" indent="-342900">
              <a:lnSpc>
                <a:spcPct val="15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Reflective.</a:t>
            </a:r>
          </a:p>
          <a:p>
            <a:pPr marL="342900" indent="-342900">
              <a:lnSpc>
                <a:spcPct val="15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Self-motivated.</a:t>
            </a:r>
          </a:p>
          <a:p>
            <a:pPr marL="342900" indent="-342900">
              <a:lnSpc>
                <a:spcPct val="15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Self-study.</a:t>
            </a:r>
          </a:p>
        </p:txBody>
      </p:sp>
      <p:sp>
        <p:nvSpPr>
          <p:cNvPr id="7" name="TextBox 6">
            <a:extLst>
              <a:ext uri="{FF2B5EF4-FFF2-40B4-BE49-F238E27FC236}">
                <a16:creationId xmlns:a16="http://schemas.microsoft.com/office/drawing/2014/main" id="{C7D137A0-D1B7-45C7-9564-95D0A7231584}"/>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BSBCMM411 Make Presentations – Session 02</a:t>
            </a:r>
          </a:p>
        </p:txBody>
      </p:sp>
      <p:sp>
        <p:nvSpPr>
          <p:cNvPr id="8" name="TextBox 7">
            <a:extLst>
              <a:ext uri="{FF2B5EF4-FFF2-40B4-BE49-F238E27FC236}">
                <a16:creationId xmlns:a16="http://schemas.microsoft.com/office/drawing/2014/main" id="{0960A938-3E27-45C5-81F1-CC8B001F573A}"/>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Tree>
    <p:extLst>
      <p:ext uri="{BB962C8B-B14F-4D97-AF65-F5344CB8AC3E}">
        <p14:creationId xmlns:p14="http://schemas.microsoft.com/office/powerpoint/2010/main" val="3579723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Perception Styles – 4 </a:t>
            </a: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643270"/>
            <a:ext cx="7620000" cy="4134676"/>
          </a:xfrm>
          <a:prstGeom prst="rect">
            <a:avLst/>
          </a:prstGeom>
          <a:noFill/>
        </p:spPr>
        <p:txBody>
          <a:bodyPr wrap="square" rtlCol="0">
            <a:noAutofit/>
          </a:bodyPr>
          <a:lstStyle/>
          <a:p>
            <a:pPr>
              <a:lnSpc>
                <a:spcPct val="150000"/>
              </a:lnSpc>
            </a:pPr>
            <a:r>
              <a:rPr lang="en-AU" sz="2400" dirty="0">
                <a:solidFill>
                  <a:srgbClr val="002060"/>
                </a:solidFill>
                <a:latin typeface="Bookman Old Style" panose="02050604050505020204" pitchFamily="18" charset="0"/>
                <a:cs typeface="Arial" panose="020B0604020202020204" pitchFamily="34" charset="0"/>
              </a:rPr>
              <a:t>Social, interpersonal: </a:t>
            </a:r>
          </a:p>
          <a:p>
            <a:pPr marL="342900" indent="-342900">
              <a:lnSpc>
                <a:spcPct val="15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Case studies. </a:t>
            </a:r>
          </a:p>
          <a:p>
            <a:pPr marL="342900" indent="-342900">
              <a:lnSpc>
                <a:spcPct val="15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Discussive.</a:t>
            </a:r>
          </a:p>
          <a:p>
            <a:pPr marL="342900" indent="-342900">
              <a:lnSpc>
                <a:spcPct val="15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Group-driven.</a:t>
            </a:r>
          </a:p>
          <a:p>
            <a:pPr marL="342900" indent="-342900">
              <a:lnSpc>
                <a:spcPct val="15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High volume.</a:t>
            </a:r>
          </a:p>
          <a:p>
            <a:pPr marL="342900" indent="-342900">
              <a:lnSpc>
                <a:spcPct val="15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Interactive.</a:t>
            </a:r>
          </a:p>
          <a:p>
            <a:pPr marL="342900" indent="-342900">
              <a:lnSpc>
                <a:spcPct val="15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Opposite to solitary and intrapersonal.</a:t>
            </a:r>
          </a:p>
        </p:txBody>
      </p:sp>
      <p:sp>
        <p:nvSpPr>
          <p:cNvPr id="7" name="TextBox 6">
            <a:extLst>
              <a:ext uri="{FF2B5EF4-FFF2-40B4-BE49-F238E27FC236}">
                <a16:creationId xmlns:a16="http://schemas.microsoft.com/office/drawing/2014/main" id="{C7D137A0-D1B7-45C7-9564-95D0A7231584}"/>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BSBCMM411 Make Presentations – Session 02</a:t>
            </a:r>
          </a:p>
        </p:txBody>
      </p:sp>
      <p:sp>
        <p:nvSpPr>
          <p:cNvPr id="8" name="TextBox 7">
            <a:extLst>
              <a:ext uri="{FF2B5EF4-FFF2-40B4-BE49-F238E27FC236}">
                <a16:creationId xmlns:a16="http://schemas.microsoft.com/office/drawing/2014/main" id="{0960A938-3E27-45C5-81F1-CC8B001F573A}"/>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Tree>
    <p:extLst>
      <p:ext uri="{BB962C8B-B14F-4D97-AF65-F5344CB8AC3E}">
        <p14:creationId xmlns:p14="http://schemas.microsoft.com/office/powerpoint/2010/main" val="25535284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Perception Styles – 5 </a:t>
            </a: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643270"/>
            <a:ext cx="7620000" cy="4134676"/>
          </a:xfrm>
          <a:prstGeom prst="rect">
            <a:avLst/>
          </a:prstGeom>
          <a:noFill/>
        </p:spPr>
        <p:txBody>
          <a:bodyPr wrap="square" rtlCol="0">
            <a:noAutofit/>
          </a:bodyPr>
          <a:lstStyle/>
          <a:p>
            <a:pPr>
              <a:lnSpc>
                <a:spcPct val="150000"/>
              </a:lnSpc>
            </a:pPr>
            <a:r>
              <a:rPr lang="en-US" sz="2400" dirty="0">
                <a:solidFill>
                  <a:srgbClr val="002060"/>
                </a:solidFill>
                <a:latin typeface="Bookman Old Style" panose="02050604050505020204" pitchFamily="18" charset="0"/>
                <a:cs typeface="Arial" panose="020B0604020202020204" pitchFamily="34" charset="0"/>
              </a:rPr>
              <a:t>Aural, auditory, musical: </a:t>
            </a:r>
          </a:p>
          <a:p>
            <a:pPr marL="342900" indent="-342900">
              <a:lnSpc>
                <a:spcPct val="150000"/>
              </a:lnSpc>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Harmonies. </a:t>
            </a:r>
          </a:p>
          <a:p>
            <a:pPr marL="342900" indent="-342900">
              <a:lnSpc>
                <a:spcPct val="150000"/>
              </a:lnSpc>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Intonation.</a:t>
            </a:r>
          </a:p>
          <a:p>
            <a:pPr marL="342900" indent="-342900">
              <a:lnSpc>
                <a:spcPct val="150000"/>
              </a:lnSpc>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Jingles.</a:t>
            </a:r>
          </a:p>
          <a:p>
            <a:pPr marL="342900" indent="-342900">
              <a:lnSpc>
                <a:spcPct val="150000"/>
              </a:lnSpc>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Rhymes and poems</a:t>
            </a:r>
          </a:p>
          <a:p>
            <a:pPr marL="342900" indent="-342900">
              <a:lnSpc>
                <a:spcPct val="150000"/>
              </a:lnSpc>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Rhythms and tones.</a:t>
            </a:r>
          </a:p>
          <a:p>
            <a:pPr marL="342900" indent="-342900">
              <a:lnSpc>
                <a:spcPct val="150000"/>
              </a:lnSpc>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Sound and music.</a:t>
            </a:r>
            <a:endParaRPr lang="en-AU" sz="2400" dirty="0">
              <a:solidFill>
                <a:srgbClr val="002060"/>
              </a:solidFill>
              <a:latin typeface="Bookman Old Style" panose="02050604050505020204" pitchFamily="18" charset="0"/>
              <a:cs typeface="Arial" panose="020B0604020202020204" pitchFamily="34" charset="0"/>
            </a:endParaRPr>
          </a:p>
        </p:txBody>
      </p:sp>
      <p:sp>
        <p:nvSpPr>
          <p:cNvPr id="7" name="TextBox 6">
            <a:extLst>
              <a:ext uri="{FF2B5EF4-FFF2-40B4-BE49-F238E27FC236}">
                <a16:creationId xmlns:a16="http://schemas.microsoft.com/office/drawing/2014/main" id="{C7D137A0-D1B7-45C7-9564-95D0A7231584}"/>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BSBCMM411 Make Presentations – Session 02</a:t>
            </a:r>
          </a:p>
        </p:txBody>
      </p:sp>
      <p:sp>
        <p:nvSpPr>
          <p:cNvPr id="8" name="TextBox 7">
            <a:extLst>
              <a:ext uri="{FF2B5EF4-FFF2-40B4-BE49-F238E27FC236}">
                <a16:creationId xmlns:a16="http://schemas.microsoft.com/office/drawing/2014/main" id="{0960A938-3E27-45C5-81F1-CC8B001F573A}"/>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Tree>
    <p:extLst>
      <p:ext uri="{BB962C8B-B14F-4D97-AF65-F5344CB8AC3E}">
        <p14:creationId xmlns:p14="http://schemas.microsoft.com/office/powerpoint/2010/main" val="1417103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Perception Styles – 6 </a:t>
            </a: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643270"/>
            <a:ext cx="7620000" cy="4134676"/>
          </a:xfrm>
          <a:prstGeom prst="rect">
            <a:avLst/>
          </a:prstGeom>
          <a:noFill/>
        </p:spPr>
        <p:txBody>
          <a:bodyPr wrap="square" rtlCol="0">
            <a:noAutofit/>
          </a:bodyPr>
          <a:lstStyle/>
          <a:p>
            <a:pPr>
              <a:lnSpc>
                <a:spcPct val="150000"/>
              </a:lnSpc>
            </a:pPr>
            <a:r>
              <a:rPr lang="en-US" sz="2400" dirty="0">
                <a:solidFill>
                  <a:srgbClr val="002060"/>
                </a:solidFill>
                <a:latin typeface="Bookman Old Style" panose="02050604050505020204" pitchFamily="18" charset="0"/>
                <a:cs typeface="Arial" panose="020B0604020202020204" pitchFamily="34" charset="0"/>
              </a:rPr>
              <a:t>Verbal, linguistic:</a:t>
            </a:r>
          </a:p>
          <a:p>
            <a:pPr marL="342900" indent="-342900">
              <a:lnSpc>
                <a:spcPct val="150000"/>
              </a:lnSpc>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Notes.</a:t>
            </a:r>
          </a:p>
          <a:p>
            <a:pPr marL="342900" indent="-342900">
              <a:lnSpc>
                <a:spcPct val="150000"/>
              </a:lnSpc>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Phrasing, grammar. </a:t>
            </a:r>
          </a:p>
          <a:p>
            <a:pPr marL="342900" indent="-342900">
              <a:lnSpc>
                <a:spcPct val="150000"/>
              </a:lnSpc>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Scripts.</a:t>
            </a:r>
          </a:p>
          <a:p>
            <a:pPr marL="342900" indent="-342900">
              <a:lnSpc>
                <a:spcPct val="150000"/>
              </a:lnSpc>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Speech.</a:t>
            </a:r>
          </a:p>
          <a:p>
            <a:pPr marL="342900" indent="-342900">
              <a:lnSpc>
                <a:spcPct val="150000"/>
              </a:lnSpc>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Words, vocabulary.</a:t>
            </a:r>
          </a:p>
          <a:p>
            <a:pPr marL="342900" indent="-342900">
              <a:lnSpc>
                <a:spcPct val="150000"/>
              </a:lnSpc>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Writing.</a:t>
            </a:r>
          </a:p>
        </p:txBody>
      </p:sp>
      <p:sp>
        <p:nvSpPr>
          <p:cNvPr id="7" name="TextBox 6">
            <a:extLst>
              <a:ext uri="{FF2B5EF4-FFF2-40B4-BE49-F238E27FC236}">
                <a16:creationId xmlns:a16="http://schemas.microsoft.com/office/drawing/2014/main" id="{C7D137A0-D1B7-45C7-9564-95D0A7231584}"/>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BSBCMM411 Make Presentations – Session 02</a:t>
            </a:r>
          </a:p>
        </p:txBody>
      </p:sp>
      <p:sp>
        <p:nvSpPr>
          <p:cNvPr id="8" name="TextBox 7">
            <a:extLst>
              <a:ext uri="{FF2B5EF4-FFF2-40B4-BE49-F238E27FC236}">
                <a16:creationId xmlns:a16="http://schemas.microsoft.com/office/drawing/2014/main" id="{0960A938-3E27-45C5-81F1-CC8B001F573A}"/>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Tree>
    <p:extLst>
      <p:ext uri="{BB962C8B-B14F-4D97-AF65-F5344CB8AC3E}">
        <p14:creationId xmlns:p14="http://schemas.microsoft.com/office/powerpoint/2010/main" val="127855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Perception Styles – 7 </a:t>
            </a: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643270"/>
            <a:ext cx="7620000" cy="4134676"/>
          </a:xfrm>
          <a:prstGeom prst="rect">
            <a:avLst/>
          </a:prstGeom>
          <a:noFill/>
        </p:spPr>
        <p:txBody>
          <a:bodyPr wrap="square" rtlCol="0">
            <a:noAutofit/>
          </a:bodyPr>
          <a:lstStyle/>
          <a:p>
            <a:pPr>
              <a:lnSpc>
                <a:spcPct val="150000"/>
              </a:lnSpc>
            </a:pPr>
            <a:r>
              <a:rPr lang="en-US" sz="2400" dirty="0">
                <a:solidFill>
                  <a:srgbClr val="002060"/>
                </a:solidFill>
                <a:latin typeface="Bookman Old Style" panose="02050604050505020204" pitchFamily="18" charset="0"/>
                <a:cs typeface="Arial" panose="020B0604020202020204" pitchFamily="34" charset="0"/>
              </a:rPr>
              <a:t>Kinesthetic, physical: </a:t>
            </a:r>
          </a:p>
          <a:p>
            <a:pPr marL="342900" indent="-342900">
              <a:lnSpc>
                <a:spcPct val="150000"/>
              </a:lnSpc>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Action.</a:t>
            </a:r>
          </a:p>
          <a:p>
            <a:pPr marL="342900" indent="-342900">
              <a:lnSpc>
                <a:spcPct val="150000"/>
              </a:lnSpc>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Feeling things.</a:t>
            </a:r>
          </a:p>
          <a:p>
            <a:pPr marL="342900" indent="-342900">
              <a:lnSpc>
                <a:spcPct val="150000"/>
              </a:lnSpc>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Movement.</a:t>
            </a:r>
          </a:p>
          <a:p>
            <a:pPr marL="342900" indent="-342900">
              <a:lnSpc>
                <a:spcPct val="150000"/>
              </a:lnSpc>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Touch.</a:t>
            </a:r>
          </a:p>
          <a:p>
            <a:pPr marL="342900" indent="-342900">
              <a:lnSpc>
                <a:spcPct val="150000"/>
              </a:lnSpc>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Sensations.</a:t>
            </a:r>
          </a:p>
          <a:p>
            <a:pPr marL="342900" indent="-342900">
              <a:lnSpc>
                <a:spcPct val="150000"/>
              </a:lnSpc>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Space.</a:t>
            </a:r>
          </a:p>
        </p:txBody>
      </p:sp>
      <p:sp>
        <p:nvSpPr>
          <p:cNvPr id="7" name="TextBox 6">
            <a:extLst>
              <a:ext uri="{FF2B5EF4-FFF2-40B4-BE49-F238E27FC236}">
                <a16:creationId xmlns:a16="http://schemas.microsoft.com/office/drawing/2014/main" id="{C7D137A0-D1B7-45C7-9564-95D0A7231584}"/>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BSBCMM411 Make Presentations – Session 02</a:t>
            </a:r>
          </a:p>
        </p:txBody>
      </p:sp>
      <p:sp>
        <p:nvSpPr>
          <p:cNvPr id="8" name="TextBox 7">
            <a:extLst>
              <a:ext uri="{FF2B5EF4-FFF2-40B4-BE49-F238E27FC236}">
                <a16:creationId xmlns:a16="http://schemas.microsoft.com/office/drawing/2014/main" id="{0960A938-3E27-45C5-81F1-CC8B001F573A}"/>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Tree>
    <p:extLst>
      <p:ext uri="{BB962C8B-B14F-4D97-AF65-F5344CB8AC3E}">
        <p14:creationId xmlns:p14="http://schemas.microsoft.com/office/powerpoint/2010/main" val="2707800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Perception Styles – 8 </a:t>
            </a: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643270"/>
            <a:ext cx="7620000" cy="4134676"/>
          </a:xfrm>
          <a:prstGeom prst="rect">
            <a:avLst/>
          </a:prstGeom>
          <a:noFill/>
        </p:spPr>
        <p:txBody>
          <a:bodyPr wrap="square" rtlCol="0">
            <a:noAutofit/>
          </a:bodyPr>
          <a:lstStyle/>
          <a:p>
            <a:pPr>
              <a:lnSpc>
                <a:spcPct val="150000"/>
              </a:lnSpc>
            </a:pPr>
            <a:r>
              <a:rPr lang="en-US" sz="2400" dirty="0">
                <a:solidFill>
                  <a:srgbClr val="002060"/>
                </a:solidFill>
                <a:latin typeface="Bookman Old Style" panose="02050604050505020204" pitchFamily="18" charset="0"/>
                <a:cs typeface="Arial" panose="020B0604020202020204" pitchFamily="34" charset="0"/>
              </a:rPr>
              <a:t>Logical, mathematical: </a:t>
            </a:r>
          </a:p>
          <a:p>
            <a:pPr marL="342900" indent="-342900">
              <a:lnSpc>
                <a:spcPct val="150000"/>
              </a:lnSpc>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Concepts.</a:t>
            </a:r>
          </a:p>
          <a:p>
            <a:pPr marL="342900" indent="-342900">
              <a:lnSpc>
                <a:spcPct val="150000"/>
              </a:lnSpc>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Key points. </a:t>
            </a:r>
          </a:p>
          <a:p>
            <a:pPr marL="342900" indent="-342900">
              <a:lnSpc>
                <a:spcPct val="150000"/>
              </a:lnSpc>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Questions.</a:t>
            </a:r>
          </a:p>
          <a:p>
            <a:pPr marL="342900" indent="-342900">
              <a:lnSpc>
                <a:spcPct val="150000"/>
              </a:lnSpc>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Quizzes.</a:t>
            </a:r>
          </a:p>
          <a:p>
            <a:pPr marL="342900" indent="-342900">
              <a:lnSpc>
                <a:spcPct val="150000"/>
              </a:lnSpc>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Reason.</a:t>
            </a:r>
          </a:p>
          <a:p>
            <a:pPr marL="342900" indent="-342900">
              <a:lnSpc>
                <a:spcPct val="150000"/>
              </a:lnSpc>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Sequencing.</a:t>
            </a:r>
          </a:p>
        </p:txBody>
      </p:sp>
      <p:sp>
        <p:nvSpPr>
          <p:cNvPr id="7" name="TextBox 6">
            <a:extLst>
              <a:ext uri="{FF2B5EF4-FFF2-40B4-BE49-F238E27FC236}">
                <a16:creationId xmlns:a16="http://schemas.microsoft.com/office/drawing/2014/main" id="{C7D137A0-D1B7-45C7-9564-95D0A7231584}"/>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BSBCMM411 Make Presentations – Session 02</a:t>
            </a:r>
          </a:p>
        </p:txBody>
      </p:sp>
      <p:sp>
        <p:nvSpPr>
          <p:cNvPr id="8" name="TextBox 7">
            <a:extLst>
              <a:ext uri="{FF2B5EF4-FFF2-40B4-BE49-F238E27FC236}">
                <a16:creationId xmlns:a16="http://schemas.microsoft.com/office/drawing/2014/main" id="{0960A938-3E27-45C5-81F1-CC8B001F573A}"/>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Tree>
    <p:extLst>
      <p:ext uri="{BB962C8B-B14F-4D97-AF65-F5344CB8AC3E}">
        <p14:creationId xmlns:p14="http://schemas.microsoft.com/office/powerpoint/2010/main" val="1341051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Presentation Aids – 1 </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8" name="TextBox 7">
            <a:extLst>
              <a:ext uri="{FF2B5EF4-FFF2-40B4-BE49-F238E27FC236}">
                <a16:creationId xmlns:a16="http://schemas.microsoft.com/office/drawing/2014/main" id="{397E08A6-CBB1-4306-8BB7-D325D4C17BDF}"/>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BSBCMM411 Make Presentations – Session 02</a:t>
            </a:r>
          </a:p>
        </p:txBody>
      </p:sp>
      <p:sp>
        <p:nvSpPr>
          <p:cNvPr id="14" name="TextBox 13">
            <a:extLst>
              <a:ext uri="{FF2B5EF4-FFF2-40B4-BE49-F238E27FC236}">
                <a16:creationId xmlns:a16="http://schemas.microsoft.com/office/drawing/2014/main" id="{CB2EFEE1-2647-4702-8A8A-28D4D908A957}"/>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pic>
        <p:nvPicPr>
          <p:cNvPr id="15" name="Picture 14" descr="Logo, company name&#10;&#10;Description automatically generated">
            <a:extLst>
              <a:ext uri="{FF2B5EF4-FFF2-40B4-BE49-F238E27FC236}">
                <a16:creationId xmlns:a16="http://schemas.microsoft.com/office/drawing/2014/main" id="{30662C53-6F71-44DB-8032-863BDA26C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11" name="TextBox 10">
            <a:extLst>
              <a:ext uri="{FF2B5EF4-FFF2-40B4-BE49-F238E27FC236}">
                <a16:creationId xmlns:a16="http://schemas.microsoft.com/office/drawing/2014/main" id="{469157E8-C658-40D1-BC82-9F296C2FC63F}"/>
              </a:ext>
            </a:extLst>
          </p:cNvPr>
          <p:cNvSpPr txBox="1"/>
          <p:nvPr/>
        </p:nvSpPr>
        <p:spPr>
          <a:xfrm>
            <a:off x="450574" y="5562600"/>
            <a:ext cx="8242852" cy="573078"/>
          </a:xfrm>
          <a:prstGeom prst="rect">
            <a:avLst/>
          </a:prstGeom>
          <a:noFill/>
        </p:spPr>
        <p:txBody>
          <a:bodyPr wrap="square" rtlCol="0">
            <a:noAutofit/>
          </a:bodyPr>
          <a:lstStyle/>
          <a:p>
            <a:pPr algn="ctr"/>
            <a:r>
              <a:rPr lang="en-AU" sz="2200" dirty="0">
                <a:solidFill>
                  <a:srgbClr val="002060"/>
                </a:solidFill>
                <a:latin typeface="Bookman Old Style" panose="02050604050505020204" pitchFamily="18" charset="0"/>
                <a:cs typeface="Arial" panose="020B0604020202020204" pitchFamily="34" charset="0"/>
              </a:rPr>
              <a:t>We must aim to use what is appropriate for the content.</a:t>
            </a:r>
          </a:p>
        </p:txBody>
      </p:sp>
      <p:pic>
        <p:nvPicPr>
          <p:cNvPr id="12" name="Picture 11">
            <a:extLst>
              <a:ext uri="{FF2B5EF4-FFF2-40B4-BE49-F238E27FC236}">
                <a16:creationId xmlns:a16="http://schemas.microsoft.com/office/drawing/2014/main" id="{B70E4B90-AF3F-4FB8-97D8-2F2C7DD885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8927" y="1447800"/>
            <a:ext cx="5626145" cy="4001595"/>
          </a:xfrm>
          <a:prstGeom prst="rect">
            <a:avLst/>
          </a:prstGeom>
          <a:noFill/>
          <a:ln w="38100">
            <a:solidFill>
              <a:srgbClr val="002060"/>
            </a:solidFill>
          </a:ln>
        </p:spPr>
      </p:pic>
    </p:spTree>
    <p:extLst>
      <p:ext uri="{BB962C8B-B14F-4D97-AF65-F5344CB8AC3E}">
        <p14:creationId xmlns:p14="http://schemas.microsoft.com/office/powerpoint/2010/main" val="383208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Presentation Aids – 2 </a:t>
            </a: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789043"/>
            <a:ext cx="7620000" cy="3538332"/>
          </a:xfrm>
          <a:prstGeom prst="rect">
            <a:avLst/>
          </a:prstGeom>
          <a:noFill/>
        </p:spPr>
        <p:txBody>
          <a:bodyPr wrap="square" rtlCol="0">
            <a:noAutofit/>
          </a:bodyPr>
          <a:lstStyle/>
          <a:p>
            <a:pPr marL="285750" indent="-285750">
              <a:lnSpc>
                <a:spcPct val="15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Presentation aids must help the audience to visualise information and be engaged. </a:t>
            </a:r>
          </a:p>
          <a:p>
            <a:pPr marL="285750" indent="-285750">
              <a:lnSpc>
                <a:spcPct val="15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They should appeal to different learner styles to assist communication.</a:t>
            </a:r>
          </a:p>
          <a:p>
            <a:pPr marL="285750" indent="-285750">
              <a:lnSpc>
                <a:spcPct val="15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They can help break down complex information.</a:t>
            </a:r>
          </a:p>
        </p:txBody>
      </p:sp>
      <p:sp>
        <p:nvSpPr>
          <p:cNvPr id="7" name="TextBox 6">
            <a:extLst>
              <a:ext uri="{FF2B5EF4-FFF2-40B4-BE49-F238E27FC236}">
                <a16:creationId xmlns:a16="http://schemas.microsoft.com/office/drawing/2014/main" id="{C7D137A0-D1B7-45C7-9564-95D0A7231584}"/>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BSBCMM411 Make Presentations – Session 02</a:t>
            </a:r>
          </a:p>
        </p:txBody>
      </p:sp>
      <p:sp>
        <p:nvSpPr>
          <p:cNvPr id="8" name="TextBox 7">
            <a:extLst>
              <a:ext uri="{FF2B5EF4-FFF2-40B4-BE49-F238E27FC236}">
                <a16:creationId xmlns:a16="http://schemas.microsoft.com/office/drawing/2014/main" id="{0960A938-3E27-45C5-81F1-CC8B001F573A}"/>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Tree>
    <p:extLst>
      <p:ext uri="{BB962C8B-B14F-4D97-AF65-F5344CB8AC3E}">
        <p14:creationId xmlns:p14="http://schemas.microsoft.com/office/powerpoint/2010/main" val="14686032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Presentation Aids – 3 </a:t>
            </a: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643270"/>
            <a:ext cx="7620000" cy="4134676"/>
          </a:xfrm>
          <a:prstGeom prst="rect">
            <a:avLst/>
          </a:prstGeom>
          <a:noFill/>
        </p:spPr>
        <p:txBody>
          <a:bodyPr wrap="square" rtlCol="0">
            <a:noAutofit/>
          </a:bodyPr>
          <a:lstStyle/>
          <a:p>
            <a:pPr marL="285750" indent="-285750">
              <a:lnSpc>
                <a:spcPct val="15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They can include graphs and charts, audio files, images, overheads and slides, videos, flipcharts, posters, handouts… </a:t>
            </a:r>
          </a:p>
          <a:p>
            <a:pPr marL="285750" indent="-285750">
              <a:lnSpc>
                <a:spcPct val="15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What aids would you use for your presentation?</a:t>
            </a:r>
          </a:p>
          <a:p>
            <a:pPr marL="285750" indent="-285750">
              <a:lnSpc>
                <a:spcPct val="15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What type of presentation aid do you find effective? </a:t>
            </a:r>
          </a:p>
        </p:txBody>
      </p:sp>
      <p:sp>
        <p:nvSpPr>
          <p:cNvPr id="7" name="TextBox 6">
            <a:extLst>
              <a:ext uri="{FF2B5EF4-FFF2-40B4-BE49-F238E27FC236}">
                <a16:creationId xmlns:a16="http://schemas.microsoft.com/office/drawing/2014/main" id="{C7D137A0-D1B7-45C7-9564-95D0A7231584}"/>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BSBCMM411 Make Presentations – Session 02</a:t>
            </a:r>
          </a:p>
        </p:txBody>
      </p:sp>
      <p:sp>
        <p:nvSpPr>
          <p:cNvPr id="8" name="TextBox 7">
            <a:extLst>
              <a:ext uri="{FF2B5EF4-FFF2-40B4-BE49-F238E27FC236}">
                <a16:creationId xmlns:a16="http://schemas.microsoft.com/office/drawing/2014/main" id="{0960A938-3E27-45C5-81F1-CC8B001F573A}"/>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Tree>
    <p:extLst>
      <p:ext uri="{BB962C8B-B14F-4D97-AF65-F5344CB8AC3E}">
        <p14:creationId xmlns:p14="http://schemas.microsoft.com/office/powerpoint/2010/main" val="3736824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Presentation Aids – 4 – Texts  </a:t>
            </a: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431234"/>
            <a:ext cx="7620000" cy="4611757"/>
          </a:xfrm>
          <a:prstGeom prst="rect">
            <a:avLst/>
          </a:prstGeom>
          <a:noFill/>
        </p:spPr>
        <p:txBody>
          <a:bodyPr wrap="square" rtlCol="0">
            <a:noAutofit/>
          </a:bodyPr>
          <a:lstStyle/>
          <a:p>
            <a:pPr>
              <a:lnSpc>
                <a:spcPts val="3600"/>
              </a:lnSpc>
            </a:pPr>
            <a:r>
              <a:rPr lang="la-Latn" sz="2400" b="0" i="0" dirty="0">
                <a:solidFill>
                  <a:srgbClr val="002060"/>
                </a:solidFill>
                <a:effectLst/>
                <a:latin typeface="Bookman Old Style" panose="02050604050505020204" pitchFamily="18"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la-Latn" sz="2400" dirty="0">
              <a:solidFill>
                <a:srgbClr val="002060"/>
              </a:solidFill>
              <a:latin typeface="Bookman Old Style" panose="02050604050505020204" pitchFamily="18" charset="0"/>
            </a:endParaRPr>
          </a:p>
        </p:txBody>
      </p:sp>
      <p:sp>
        <p:nvSpPr>
          <p:cNvPr id="7" name="TextBox 6">
            <a:extLst>
              <a:ext uri="{FF2B5EF4-FFF2-40B4-BE49-F238E27FC236}">
                <a16:creationId xmlns:a16="http://schemas.microsoft.com/office/drawing/2014/main" id="{C7D137A0-D1B7-45C7-9564-95D0A7231584}"/>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BSBCMM411 Make Presentations – Session 02</a:t>
            </a:r>
          </a:p>
        </p:txBody>
      </p:sp>
      <p:sp>
        <p:nvSpPr>
          <p:cNvPr id="8" name="TextBox 7">
            <a:extLst>
              <a:ext uri="{FF2B5EF4-FFF2-40B4-BE49-F238E27FC236}">
                <a16:creationId xmlns:a16="http://schemas.microsoft.com/office/drawing/2014/main" id="{0960A938-3E27-45C5-81F1-CC8B001F573A}"/>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Tree>
    <p:extLst>
      <p:ext uri="{BB962C8B-B14F-4D97-AF65-F5344CB8AC3E}">
        <p14:creationId xmlns:p14="http://schemas.microsoft.com/office/powerpoint/2010/main" val="1139424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9120D8-EA8E-4C92-8270-D5F3CB6EE1F9}"/>
              </a:ext>
            </a:extLst>
          </p:cNvPr>
          <p:cNvSpPr/>
          <p:nvPr/>
        </p:nvSpPr>
        <p:spPr>
          <a:xfrm>
            <a:off x="0" y="0"/>
            <a:ext cx="9144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988AB3D-3A0D-4EF8-A417-C02C010EB972}"/>
              </a:ext>
            </a:extLst>
          </p:cNvPr>
          <p:cNvSpPr txBox="1">
            <a:spLocks/>
          </p:cNvSpPr>
          <p:nvPr/>
        </p:nvSpPr>
        <p:spPr>
          <a:xfrm>
            <a:off x="632414" y="2381134"/>
            <a:ext cx="7745506" cy="1492623"/>
          </a:xfrm>
          <a:prstGeom prst="rect">
            <a:avLst/>
          </a:prstGeom>
        </p:spPr>
        <p:txBody>
          <a:bodyPr/>
          <a:lstStyle>
            <a:lvl1pPr algn="l" defTabSz="914400" rtl="0" eaLnBrk="1" latinLnBrk="0" hangingPunct="1">
              <a:spcBef>
                <a:spcPct val="0"/>
              </a:spcBef>
              <a:buNone/>
              <a:defRPr sz="2800" b="1" kern="1200">
                <a:solidFill>
                  <a:schemeClr val="tx1">
                    <a:lumMod val="50000"/>
                    <a:lumOff val="50000"/>
                  </a:schemeClr>
                </a:solidFill>
                <a:latin typeface="+mj-lt"/>
                <a:ea typeface="+mj-ea"/>
                <a:cs typeface="+mj-cs"/>
              </a:defRPr>
            </a:lvl1pPr>
          </a:lstStyle>
          <a:p>
            <a:pPr algn="ctr">
              <a:lnSpc>
                <a:spcPct val="150000"/>
              </a:lnSpc>
            </a:pPr>
            <a:r>
              <a:rPr lang="en-AU" b="0" dirty="0">
                <a:solidFill>
                  <a:schemeClr val="bg1"/>
                </a:solidFill>
                <a:latin typeface="Bookman Old Style" panose="02050604050505020204" pitchFamily="18" charset="0"/>
                <a:cs typeface="Arial" panose="020B0604020202020204" pitchFamily="34" charset="0"/>
              </a:rPr>
              <a:t>Session 2:</a:t>
            </a:r>
          </a:p>
          <a:p>
            <a:pPr algn="ctr">
              <a:lnSpc>
                <a:spcPct val="150000"/>
              </a:lnSpc>
            </a:pPr>
            <a:r>
              <a:rPr lang="en-AU" b="0" dirty="0">
                <a:solidFill>
                  <a:schemeClr val="bg1"/>
                </a:solidFill>
                <a:latin typeface="Bookman Old Style" panose="02050604050505020204" pitchFamily="18" charset="0"/>
                <a:cs typeface="Arial" panose="020B0604020202020204" pitchFamily="34" charset="0"/>
              </a:rPr>
              <a:t>Select Presentation Tools</a:t>
            </a:r>
          </a:p>
        </p:txBody>
      </p:sp>
    </p:spTree>
    <p:extLst>
      <p:ext uri="{BB962C8B-B14F-4D97-AF65-F5344CB8AC3E}">
        <p14:creationId xmlns:p14="http://schemas.microsoft.com/office/powerpoint/2010/main" val="1572670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Presentation Aids – 5 – Pictures  </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8" name="TextBox 7">
            <a:extLst>
              <a:ext uri="{FF2B5EF4-FFF2-40B4-BE49-F238E27FC236}">
                <a16:creationId xmlns:a16="http://schemas.microsoft.com/office/drawing/2014/main" id="{397E08A6-CBB1-4306-8BB7-D325D4C17BDF}"/>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BSBCMM411 Make Presentations – Session 02</a:t>
            </a:r>
          </a:p>
        </p:txBody>
      </p:sp>
      <p:sp>
        <p:nvSpPr>
          <p:cNvPr id="14" name="TextBox 13">
            <a:extLst>
              <a:ext uri="{FF2B5EF4-FFF2-40B4-BE49-F238E27FC236}">
                <a16:creationId xmlns:a16="http://schemas.microsoft.com/office/drawing/2014/main" id="{CB2EFEE1-2647-4702-8A8A-28D4D908A957}"/>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pic>
        <p:nvPicPr>
          <p:cNvPr id="15" name="Picture 14" descr="Logo, company name&#10;&#10;Description automatically generated">
            <a:extLst>
              <a:ext uri="{FF2B5EF4-FFF2-40B4-BE49-F238E27FC236}">
                <a16:creationId xmlns:a16="http://schemas.microsoft.com/office/drawing/2014/main" id="{30662C53-6F71-44DB-8032-863BDA26C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11" name="TextBox 10">
            <a:extLst>
              <a:ext uri="{FF2B5EF4-FFF2-40B4-BE49-F238E27FC236}">
                <a16:creationId xmlns:a16="http://schemas.microsoft.com/office/drawing/2014/main" id="{A71A467A-F3AF-4E4B-8F04-F48E9290BF71}"/>
              </a:ext>
            </a:extLst>
          </p:cNvPr>
          <p:cNvSpPr txBox="1"/>
          <p:nvPr/>
        </p:nvSpPr>
        <p:spPr>
          <a:xfrm>
            <a:off x="4724399" y="5610376"/>
            <a:ext cx="2590801" cy="400110"/>
          </a:xfrm>
          <a:prstGeom prst="rect">
            <a:avLst/>
          </a:prstGeom>
          <a:noFill/>
        </p:spPr>
        <p:txBody>
          <a:bodyPr wrap="square" rtlCol="0">
            <a:noAutofit/>
          </a:bodyPr>
          <a:lstStyle/>
          <a:p>
            <a:pPr algn="ctr"/>
            <a:r>
              <a:rPr lang="en-AU" sz="1600" dirty="0">
                <a:solidFill>
                  <a:schemeClr val="bg1">
                    <a:lumMod val="50000"/>
                  </a:schemeClr>
                </a:solidFill>
                <a:latin typeface="Arial" panose="020B0604020202020204" pitchFamily="34" charset="0"/>
                <a:cs typeface="Arial" panose="020B0604020202020204" pitchFamily="34" charset="0"/>
              </a:rPr>
              <a:t>(</a:t>
            </a:r>
            <a:r>
              <a:rPr lang="en-AU" sz="1600" dirty="0" err="1">
                <a:solidFill>
                  <a:schemeClr val="bg1">
                    <a:lumMod val="50000"/>
                  </a:schemeClr>
                </a:solidFill>
                <a:latin typeface="Bookman Old Style" panose="02050604050505020204" pitchFamily="18" charset="0"/>
                <a:cs typeface="Arial" panose="020B0604020202020204" pitchFamily="34" charset="0"/>
              </a:rPr>
              <a:t>etcproject</a:t>
            </a:r>
            <a:r>
              <a:rPr lang="en-AU" sz="1600" dirty="0">
                <a:solidFill>
                  <a:schemeClr val="bg1">
                    <a:lumMod val="50000"/>
                  </a:schemeClr>
                </a:solidFill>
                <a:latin typeface="Bookman Old Style" panose="02050604050505020204" pitchFamily="18" charset="0"/>
                <a:cs typeface="Arial" panose="020B0604020202020204" pitchFamily="34" charset="0"/>
              </a:rPr>
              <a:t>, 2021</a:t>
            </a:r>
            <a:r>
              <a:rPr lang="en-AU" sz="1600" dirty="0">
                <a:solidFill>
                  <a:schemeClr val="bg1">
                    <a:lumMod val="50000"/>
                  </a:schemeClr>
                </a:solidFill>
                <a:latin typeface="Arial" panose="020B0604020202020204" pitchFamily="34" charset="0"/>
                <a:cs typeface="Arial" panose="020B0604020202020204" pitchFamily="34" charset="0"/>
              </a:rPr>
              <a:t>)</a:t>
            </a:r>
          </a:p>
        </p:txBody>
      </p:sp>
      <p:pic>
        <p:nvPicPr>
          <p:cNvPr id="12" name="Picture 11" descr="A group of people in a meeting&#10;&#10;Description automatically generated with low confidence">
            <a:extLst>
              <a:ext uri="{FF2B5EF4-FFF2-40B4-BE49-F238E27FC236}">
                <a16:creationId xmlns:a16="http://schemas.microsoft.com/office/drawing/2014/main" id="{56ED82C2-3671-48E2-B44B-43B6FC78E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752600"/>
            <a:ext cx="7467600" cy="3733800"/>
          </a:xfrm>
          <a:prstGeom prst="rect">
            <a:avLst/>
          </a:prstGeom>
          <a:ln w="38100">
            <a:solidFill>
              <a:srgbClr val="002060"/>
            </a:solidFill>
          </a:ln>
        </p:spPr>
      </p:pic>
    </p:spTree>
    <p:extLst>
      <p:ext uri="{BB962C8B-B14F-4D97-AF65-F5344CB8AC3E}">
        <p14:creationId xmlns:p14="http://schemas.microsoft.com/office/powerpoint/2010/main" val="2141489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Presentation Aids – 6 – Tables </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8" name="TextBox 7">
            <a:extLst>
              <a:ext uri="{FF2B5EF4-FFF2-40B4-BE49-F238E27FC236}">
                <a16:creationId xmlns:a16="http://schemas.microsoft.com/office/drawing/2014/main" id="{397E08A6-CBB1-4306-8BB7-D325D4C17BDF}"/>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BSBCMM411 Make Presentations – Session 02</a:t>
            </a:r>
          </a:p>
        </p:txBody>
      </p:sp>
      <p:sp>
        <p:nvSpPr>
          <p:cNvPr id="14" name="TextBox 13">
            <a:extLst>
              <a:ext uri="{FF2B5EF4-FFF2-40B4-BE49-F238E27FC236}">
                <a16:creationId xmlns:a16="http://schemas.microsoft.com/office/drawing/2014/main" id="{CB2EFEE1-2647-4702-8A8A-28D4D908A957}"/>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v20210801</a:t>
            </a:r>
          </a:p>
        </p:txBody>
      </p:sp>
      <p:pic>
        <p:nvPicPr>
          <p:cNvPr id="15" name="Picture 14" descr="Logo, company name&#10;&#10;Description automatically generated">
            <a:extLst>
              <a:ext uri="{FF2B5EF4-FFF2-40B4-BE49-F238E27FC236}">
                <a16:creationId xmlns:a16="http://schemas.microsoft.com/office/drawing/2014/main" id="{30662C53-6F71-44DB-8032-863BDA26C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9" name="TextBox 8">
            <a:extLst>
              <a:ext uri="{FF2B5EF4-FFF2-40B4-BE49-F238E27FC236}">
                <a16:creationId xmlns:a16="http://schemas.microsoft.com/office/drawing/2014/main" id="{9F38CCC7-2247-4D42-AEF2-0777E25E3633}"/>
              </a:ext>
            </a:extLst>
          </p:cNvPr>
          <p:cNvSpPr txBox="1"/>
          <p:nvPr/>
        </p:nvSpPr>
        <p:spPr>
          <a:xfrm>
            <a:off x="4724399" y="5911238"/>
            <a:ext cx="2590801" cy="400110"/>
          </a:xfrm>
          <a:prstGeom prst="rect">
            <a:avLst/>
          </a:prstGeom>
          <a:noFill/>
        </p:spPr>
        <p:txBody>
          <a:bodyPr wrap="square" rtlCol="0">
            <a:noAutofit/>
          </a:bodyPr>
          <a:lstStyle/>
          <a:p>
            <a:pPr algn="ctr"/>
            <a:r>
              <a:rPr lang="en-AU" sz="1600" dirty="0">
                <a:solidFill>
                  <a:schemeClr val="bg1">
                    <a:lumMod val="50000"/>
                  </a:schemeClr>
                </a:solidFill>
                <a:latin typeface="Arial" panose="020B0604020202020204" pitchFamily="34" charset="0"/>
                <a:cs typeface="Arial" panose="020B0604020202020204" pitchFamily="34" charset="0"/>
              </a:rPr>
              <a:t>(</a:t>
            </a:r>
            <a:r>
              <a:rPr lang="en-AU" sz="1600" dirty="0">
                <a:solidFill>
                  <a:schemeClr val="bg1">
                    <a:lumMod val="50000"/>
                  </a:schemeClr>
                </a:solidFill>
                <a:latin typeface="Bookman Old Style" panose="02050604050505020204" pitchFamily="18" charset="0"/>
                <a:cs typeface="Arial" panose="020B0604020202020204" pitchFamily="34" charset="0"/>
              </a:rPr>
              <a:t>ygraph, 2021</a:t>
            </a:r>
            <a:r>
              <a:rPr lang="en-AU" sz="1600" dirty="0">
                <a:solidFill>
                  <a:schemeClr val="bg1">
                    <a:lumMod val="50000"/>
                  </a:schemeClr>
                </a:solidFill>
                <a:latin typeface="Arial" panose="020B0604020202020204" pitchFamily="34" charset="0"/>
                <a:cs typeface="Arial" panose="020B0604020202020204" pitchFamily="34" charset="0"/>
              </a:rPr>
              <a:t>)</a:t>
            </a:r>
          </a:p>
        </p:txBody>
      </p:sp>
      <p:pic>
        <p:nvPicPr>
          <p:cNvPr id="10" name="Picture 2" descr="See the source image">
            <a:extLst>
              <a:ext uri="{FF2B5EF4-FFF2-40B4-BE49-F238E27FC236}">
                <a16:creationId xmlns:a16="http://schemas.microsoft.com/office/drawing/2014/main" id="{2F33C009-1834-4ED6-B92B-B2E4F2E754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9300" y="1213212"/>
            <a:ext cx="5105400" cy="4696620"/>
          </a:xfrm>
          <a:prstGeom prst="rect">
            <a:avLst/>
          </a:prstGeom>
          <a:noFill/>
          <a:ln w="3810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48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Presentation Aids – 7 – Tables </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8" name="TextBox 7">
            <a:extLst>
              <a:ext uri="{FF2B5EF4-FFF2-40B4-BE49-F238E27FC236}">
                <a16:creationId xmlns:a16="http://schemas.microsoft.com/office/drawing/2014/main" id="{397E08A6-CBB1-4306-8BB7-D325D4C17BDF}"/>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BSBCMM411 Make Presentations – Session 02</a:t>
            </a:r>
          </a:p>
        </p:txBody>
      </p:sp>
      <p:sp>
        <p:nvSpPr>
          <p:cNvPr id="14" name="TextBox 13">
            <a:extLst>
              <a:ext uri="{FF2B5EF4-FFF2-40B4-BE49-F238E27FC236}">
                <a16:creationId xmlns:a16="http://schemas.microsoft.com/office/drawing/2014/main" id="{CB2EFEE1-2647-4702-8A8A-28D4D908A957}"/>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pic>
        <p:nvPicPr>
          <p:cNvPr id="15" name="Picture 14" descr="Logo, company name&#10;&#10;Description automatically generated">
            <a:extLst>
              <a:ext uri="{FF2B5EF4-FFF2-40B4-BE49-F238E27FC236}">
                <a16:creationId xmlns:a16="http://schemas.microsoft.com/office/drawing/2014/main" id="{30662C53-6F71-44DB-8032-863BDA26C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pic>
        <p:nvPicPr>
          <p:cNvPr id="12" name="Picture 2">
            <a:extLst>
              <a:ext uri="{FF2B5EF4-FFF2-40B4-BE49-F238E27FC236}">
                <a16:creationId xmlns:a16="http://schemas.microsoft.com/office/drawing/2014/main" id="{56087747-C04E-428E-8FCF-B4EC7B7F31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0769" y="1264434"/>
            <a:ext cx="6287260" cy="471544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438B702-E123-4DA5-9364-942434148E2A}"/>
              </a:ext>
            </a:extLst>
          </p:cNvPr>
          <p:cNvSpPr txBox="1"/>
          <p:nvPr/>
        </p:nvSpPr>
        <p:spPr>
          <a:xfrm>
            <a:off x="4068417" y="5659450"/>
            <a:ext cx="3246784" cy="400110"/>
          </a:xfrm>
          <a:prstGeom prst="rect">
            <a:avLst/>
          </a:prstGeom>
          <a:noFill/>
        </p:spPr>
        <p:txBody>
          <a:bodyPr wrap="square" rtlCol="0">
            <a:noAutofit/>
          </a:bodyPr>
          <a:lstStyle/>
          <a:p>
            <a:pPr algn="ctr"/>
            <a:r>
              <a:rPr lang="en-AU" sz="1600" dirty="0">
                <a:solidFill>
                  <a:schemeClr val="bg1">
                    <a:lumMod val="50000"/>
                  </a:schemeClr>
                </a:solidFill>
                <a:latin typeface="Bookman Old Style" panose="02050604050505020204" pitchFamily="18" charset="0"/>
                <a:cs typeface="Arial" panose="020B0604020202020204" pitchFamily="34" charset="0"/>
              </a:rPr>
              <a:t>(publicdomainpictures, 2021)</a:t>
            </a:r>
          </a:p>
        </p:txBody>
      </p:sp>
    </p:spTree>
    <p:extLst>
      <p:ext uri="{BB962C8B-B14F-4D97-AF65-F5344CB8AC3E}">
        <p14:creationId xmlns:p14="http://schemas.microsoft.com/office/powerpoint/2010/main" val="82704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Presentation Aids – 8 – Charts </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8" name="TextBox 7">
            <a:extLst>
              <a:ext uri="{FF2B5EF4-FFF2-40B4-BE49-F238E27FC236}">
                <a16:creationId xmlns:a16="http://schemas.microsoft.com/office/drawing/2014/main" id="{397E08A6-CBB1-4306-8BB7-D325D4C17BDF}"/>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BSBCMM411 Make Presentations – Session 02</a:t>
            </a:r>
          </a:p>
        </p:txBody>
      </p:sp>
      <p:sp>
        <p:nvSpPr>
          <p:cNvPr id="14" name="TextBox 13">
            <a:extLst>
              <a:ext uri="{FF2B5EF4-FFF2-40B4-BE49-F238E27FC236}">
                <a16:creationId xmlns:a16="http://schemas.microsoft.com/office/drawing/2014/main" id="{CB2EFEE1-2647-4702-8A8A-28D4D908A957}"/>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pic>
        <p:nvPicPr>
          <p:cNvPr id="15" name="Picture 14" descr="Logo, company name&#10;&#10;Description automatically generated">
            <a:extLst>
              <a:ext uri="{FF2B5EF4-FFF2-40B4-BE49-F238E27FC236}">
                <a16:creationId xmlns:a16="http://schemas.microsoft.com/office/drawing/2014/main" id="{30662C53-6F71-44DB-8032-863BDA26C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9" name="TextBox 8">
            <a:extLst>
              <a:ext uri="{FF2B5EF4-FFF2-40B4-BE49-F238E27FC236}">
                <a16:creationId xmlns:a16="http://schemas.microsoft.com/office/drawing/2014/main" id="{1E0F7867-1168-4814-B6D0-4BA0D0421955}"/>
              </a:ext>
            </a:extLst>
          </p:cNvPr>
          <p:cNvSpPr txBox="1"/>
          <p:nvPr/>
        </p:nvSpPr>
        <p:spPr>
          <a:xfrm>
            <a:off x="4724400" y="5924490"/>
            <a:ext cx="2590800" cy="400110"/>
          </a:xfrm>
          <a:prstGeom prst="rect">
            <a:avLst/>
          </a:prstGeom>
          <a:noFill/>
        </p:spPr>
        <p:txBody>
          <a:bodyPr wrap="square" rtlCol="0">
            <a:noAutofit/>
          </a:bodyPr>
          <a:lstStyle/>
          <a:p>
            <a:pPr algn="ctr"/>
            <a:r>
              <a:rPr lang="en-AU" sz="1600" dirty="0">
                <a:solidFill>
                  <a:schemeClr val="bg1">
                    <a:lumMod val="50000"/>
                  </a:schemeClr>
                </a:solidFill>
                <a:latin typeface="Bookman Old Style" panose="02050604050505020204" pitchFamily="18" charset="0"/>
                <a:cs typeface="Arial" panose="020B0604020202020204" pitchFamily="34" charset="0"/>
              </a:rPr>
              <a:t>(saylordotorg, 2021)</a:t>
            </a:r>
          </a:p>
        </p:txBody>
      </p:sp>
      <p:pic>
        <p:nvPicPr>
          <p:cNvPr id="10" name="Picture 2">
            <a:extLst>
              <a:ext uri="{FF2B5EF4-FFF2-40B4-BE49-F238E27FC236}">
                <a16:creationId xmlns:a16="http://schemas.microsoft.com/office/drawing/2014/main" id="{22A51A4E-4D80-4F37-9AA6-1752D18146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2272" y="1258322"/>
            <a:ext cx="5104328" cy="4587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576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Presentation Aids – 9 – Sounds </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8" name="TextBox 7">
            <a:extLst>
              <a:ext uri="{FF2B5EF4-FFF2-40B4-BE49-F238E27FC236}">
                <a16:creationId xmlns:a16="http://schemas.microsoft.com/office/drawing/2014/main" id="{397E08A6-CBB1-4306-8BB7-D325D4C17BDF}"/>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BSBCMM411 Make Presentations – Session 02</a:t>
            </a:r>
          </a:p>
        </p:txBody>
      </p:sp>
      <p:sp>
        <p:nvSpPr>
          <p:cNvPr id="14" name="TextBox 13">
            <a:extLst>
              <a:ext uri="{FF2B5EF4-FFF2-40B4-BE49-F238E27FC236}">
                <a16:creationId xmlns:a16="http://schemas.microsoft.com/office/drawing/2014/main" id="{CB2EFEE1-2647-4702-8A8A-28D4D908A957}"/>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pic>
        <p:nvPicPr>
          <p:cNvPr id="15" name="Picture 14" descr="Logo, company name&#10;&#10;Description automatically generated">
            <a:extLst>
              <a:ext uri="{FF2B5EF4-FFF2-40B4-BE49-F238E27FC236}">
                <a16:creationId xmlns:a16="http://schemas.microsoft.com/office/drawing/2014/main" id="{30662C53-6F71-44DB-8032-863BDA26C3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13" name="TextBox 12">
            <a:extLst>
              <a:ext uri="{FF2B5EF4-FFF2-40B4-BE49-F238E27FC236}">
                <a16:creationId xmlns:a16="http://schemas.microsoft.com/office/drawing/2014/main" id="{9AEB81AF-EB0E-4740-9710-9C713EECF898}"/>
              </a:ext>
            </a:extLst>
          </p:cNvPr>
          <p:cNvSpPr txBox="1"/>
          <p:nvPr/>
        </p:nvSpPr>
        <p:spPr>
          <a:xfrm>
            <a:off x="4724399" y="5716665"/>
            <a:ext cx="2590801" cy="400110"/>
          </a:xfrm>
          <a:prstGeom prst="rect">
            <a:avLst/>
          </a:prstGeom>
          <a:noFill/>
        </p:spPr>
        <p:txBody>
          <a:bodyPr wrap="square" rtlCol="0">
            <a:noAutofit/>
          </a:bodyPr>
          <a:lstStyle/>
          <a:p>
            <a:pPr algn="ctr"/>
            <a:r>
              <a:rPr lang="en-AU" sz="1600" dirty="0">
                <a:solidFill>
                  <a:schemeClr val="bg1">
                    <a:lumMod val="50000"/>
                  </a:schemeClr>
                </a:solidFill>
                <a:latin typeface="Bookman Old Style" panose="02050604050505020204" pitchFamily="18" charset="0"/>
                <a:cs typeface="Arial" panose="020B0604020202020204" pitchFamily="34" charset="0"/>
              </a:rPr>
              <a:t>(Reffie, 2017)</a:t>
            </a:r>
          </a:p>
        </p:txBody>
      </p:sp>
      <p:pic>
        <p:nvPicPr>
          <p:cNvPr id="16" name="hope_z16jCrB_">
            <a:hlinkClick r:id="" action="ppaction://media"/>
            <a:extLst>
              <a:ext uri="{FF2B5EF4-FFF2-40B4-BE49-F238E27FC236}">
                <a16:creationId xmlns:a16="http://schemas.microsoft.com/office/drawing/2014/main" id="{9B310D01-C4AE-4390-9455-2342D53DB61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40987"/>
            <a:ext cx="609600" cy="609600"/>
          </a:xfrm>
          <a:prstGeom prst="rect">
            <a:avLst/>
          </a:prstGeom>
        </p:spPr>
      </p:pic>
    </p:spTree>
    <p:extLst>
      <p:ext uri="{BB962C8B-B14F-4D97-AF65-F5344CB8AC3E}">
        <p14:creationId xmlns:p14="http://schemas.microsoft.com/office/powerpoint/2010/main" val="21640584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318"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6"/>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Presentation Aids – 10 – Videos </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8" name="TextBox 7">
            <a:extLst>
              <a:ext uri="{FF2B5EF4-FFF2-40B4-BE49-F238E27FC236}">
                <a16:creationId xmlns:a16="http://schemas.microsoft.com/office/drawing/2014/main" id="{397E08A6-CBB1-4306-8BB7-D325D4C17BDF}"/>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BSBCMM411 Make Presentations – Session 02</a:t>
            </a:r>
          </a:p>
        </p:txBody>
      </p:sp>
      <p:sp>
        <p:nvSpPr>
          <p:cNvPr id="14" name="TextBox 13">
            <a:extLst>
              <a:ext uri="{FF2B5EF4-FFF2-40B4-BE49-F238E27FC236}">
                <a16:creationId xmlns:a16="http://schemas.microsoft.com/office/drawing/2014/main" id="{CB2EFEE1-2647-4702-8A8A-28D4D908A957}"/>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pic>
        <p:nvPicPr>
          <p:cNvPr id="15" name="Picture 14" descr="Logo, company name&#10;&#10;Description automatically generated">
            <a:extLst>
              <a:ext uri="{FF2B5EF4-FFF2-40B4-BE49-F238E27FC236}">
                <a16:creationId xmlns:a16="http://schemas.microsoft.com/office/drawing/2014/main" id="{30662C53-6F71-44DB-8032-863BDA26C3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9" name="TextBox 8">
            <a:extLst>
              <a:ext uri="{FF2B5EF4-FFF2-40B4-BE49-F238E27FC236}">
                <a16:creationId xmlns:a16="http://schemas.microsoft.com/office/drawing/2014/main" id="{5D86E3B0-D88C-4E27-B8B6-8BADF605A565}"/>
              </a:ext>
            </a:extLst>
          </p:cNvPr>
          <p:cNvSpPr txBox="1"/>
          <p:nvPr/>
        </p:nvSpPr>
        <p:spPr>
          <a:xfrm>
            <a:off x="4724399" y="5791200"/>
            <a:ext cx="2590801" cy="400110"/>
          </a:xfrm>
          <a:prstGeom prst="rect">
            <a:avLst/>
          </a:prstGeom>
          <a:noFill/>
        </p:spPr>
        <p:txBody>
          <a:bodyPr wrap="square" rtlCol="0">
            <a:noAutofit/>
          </a:bodyPr>
          <a:lstStyle/>
          <a:p>
            <a:pPr algn="ctr"/>
            <a:r>
              <a:rPr lang="en-AU" sz="1600" dirty="0">
                <a:solidFill>
                  <a:schemeClr val="bg1">
                    <a:lumMod val="50000"/>
                  </a:schemeClr>
                </a:solidFill>
                <a:latin typeface="Bookman Old Style" panose="02050604050505020204" pitchFamily="18" charset="0"/>
                <a:cs typeface="Arial" panose="020B0604020202020204" pitchFamily="34" charset="0"/>
              </a:rPr>
              <a:t>(Howcast, 2010)</a:t>
            </a:r>
          </a:p>
        </p:txBody>
      </p:sp>
      <p:pic>
        <p:nvPicPr>
          <p:cNvPr id="10" name="Online Media 3" title="How to Make a YouTube Video Using PowerPoint">
            <a:hlinkClick r:id="" action="ppaction://media"/>
            <a:extLst>
              <a:ext uri="{FF2B5EF4-FFF2-40B4-BE49-F238E27FC236}">
                <a16:creationId xmlns:a16="http://schemas.microsoft.com/office/drawing/2014/main" id="{1C9CC65F-E9D3-464C-A1A4-62B4B7664F07}"/>
              </a:ext>
            </a:extLst>
          </p:cNvPr>
          <p:cNvPicPr>
            <a:picLocks noRot="1" noChangeAspect="1"/>
          </p:cNvPicPr>
          <p:nvPr>
            <a:videoFile r:link="rId1"/>
          </p:nvPr>
        </p:nvPicPr>
        <p:blipFill>
          <a:blip r:embed="rId5"/>
          <a:stretch>
            <a:fillRect/>
          </a:stretch>
        </p:blipFill>
        <p:spPr>
          <a:xfrm>
            <a:off x="799340" y="1510760"/>
            <a:ext cx="7441133" cy="4204240"/>
          </a:xfrm>
          <a:prstGeom prst="rect">
            <a:avLst/>
          </a:prstGeom>
          <a:ln w="38100">
            <a:solidFill>
              <a:srgbClr val="002060"/>
            </a:solidFill>
          </a:ln>
        </p:spPr>
      </p:pic>
    </p:spTree>
    <p:extLst>
      <p:ext uri="{BB962C8B-B14F-4D97-AF65-F5344CB8AC3E}">
        <p14:creationId xmlns:p14="http://schemas.microsoft.com/office/powerpoint/2010/main" val="1113669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fill="hold" display="0">
                  <p:stCondLst>
                    <p:cond delay="indefinite"/>
                  </p:stCondLst>
                </p:cTn>
                <p:tgtEl>
                  <p:spTgt spid="10"/>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9120D8-EA8E-4C92-8270-D5F3CB6EE1F9}"/>
              </a:ext>
            </a:extLst>
          </p:cNvPr>
          <p:cNvSpPr/>
          <p:nvPr/>
        </p:nvSpPr>
        <p:spPr>
          <a:xfrm>
            <a:off x="0" y="0"/>
            <a:ext cx="9144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DDE2B99-7559-4AAA-B66B-A7FDB04FA254}"/>
              </a:ext>
            </a:extLst>
          </p:cNvPr>
          <p:cNvSpPr txBox="1">
            <a:spLocks/>
          </p:cNvSpPr>
          <p:nvPr/>
        </p:nvSpPr>
        <p:spPr>
          <a:xfrm>
            <a:off x="2080592" y="3043451"/>
            <a:ext cx="5022574" cy="600502"/>
          </a:xfrm>
          <a:prstGeom prst="rect">
            <a:avLst/>
          </a:prstGeom>
        </p:spPr>
        <p:txBody>
          <a:bodyPr/>
          <a:lstStyle>
            <a:lvl1pPr algn="l" defTabSz="914400" rtl="0" eaLnBrk="1" latinLnBrk="0" hangingPunct="1">
              <a:spcBef>
                <a:spcPct val="0"/>
              </a:spcBef>
              <a:buNone/>
              <a:defRPr sz="2800" b="1" kern="1200">
                <a:solidFill>
                  <a:schemeClr val="tx1">
                    <a:lumMod val="50000"/>
                    <a:lumOff val="50000"/>
                  </a:schemeClr>
                </a:solidFill>
                <a:latin typeface="+mj-lt"/>
                <a:ea typeface="+mj-ea"/>
                <a:cs typeface="+mj-cs"/>
              </a:defRPr>
            </a:lvl1pPr>
          </a:lstStyle>
          <a:p>
            <a:pPr lvl="0" algn="ctr">
              <a:defRPr/>
            </a:pPr>
            <a:r>
              <a:rPr lang="en-US" dirty="0">
                <a:solidFill>
                  <a:schemeClr val="bg1"/>
                </a:solidFill>
                <a:latin typeface="Bookman Old Style" panose="02050604050505020204" pitchFamily="18" charset="0"/>
                <a:cs typeface="Arial" panose="020B0604020202020204" pitchFamily="34" charset="0"/>
              </a:rPr>
              <a:t>Limits.</a:t>
            </a:r>
          </a:p>
        </p:txBody>
      </p:sp>
    </p:spTree>
    <p:extLst>
      <p:ext uri="{BB962C8B-B14F-4D97-AF65-F5344CB8AC3E}">
        <p14:creationId xmlns:p14="http://schemas.microsoft.com/office/powerpoint/2010/main" val="42117123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Limits – Internal</a:t>
            </a: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525583"/>
            <a:ext cx="7620000" cy="4382848"/>
          </a:xfrm>
          <a:prstGeom prst="rect">
            <a:avLst/>
          </a:prstGeom>
          <a:noFill/>
        </p:spPr>
        <p:txBody>
          <a:bodyPr wrap="square" rtlCol="0">
            <a:noAutofit/>
          </a:bodyPr>
          <a:lstStyle/>
          <a:p>
            <a:pPr>
              <a:lnSpc>
                <a:spcPts val="3600"/>
              </a:lnSpc>
            </a:pPr>
            <a:r>
              <a:rPr lang="en-AU" sz="2400" dirty="0">
                <a:solidFill>
                  <a:srgbClr val="002060"/>
                </a:solidFill>
                <a:latin typeface="Bookman Old Style" panose="02050604050505020204" pitchFamily="18" charset="0"/>
                <a:cs typeface="Arial" panose="020B0604020202020204" pitchFamily="34" charset="0"/>
              </a:rPr>
              <a:t>Presentations are restricted to what is consistent with internal guidelines, such as:</a:t>
            </a:r>
          </a:p>
          <a:p>
            <a:pPr marL="342900" indent="-342900">
              <a:lnSpc>
                <a:spcPts val="36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Common practice.</a:t>
            </a:r>
          </a:p>
          <a:p>
            <a:pPr marL="342900" indent="-342900">
              <a:lnSpc>
                <a:spcPts val="36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Cultural considerations. </a:t>
            </a:r>
          </a:p>
          <a:p>
            <a:pPr marL="342900" indent="-342900">
              <a:lnSpc>
                <a:spcPts val="36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Policies and procedures.</a:t>
            </a:r>
          </a:p>
          <a:p>
            <a:pPr marL="342900" indent="-342900">
              <a:lnSpc>
                <a:spcPts val="36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Style guides.</a:t>
            </a:r>
          </a:p>
          <a:p>
            <a:pPr marL="342900" indent="-342900">
              <a:lnSpc>
                <a:spcPts val="36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Templates.</a:t>
            </a:r>
          </a:p>
          <a:p>
            <a:pPr marL="342900" indent="-342900">
              <a:lnSpc>
                <a:spcPts val="36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Thesauri.</a:t>
            </a:r>
          </a:p>
          <a:p>
            <a:pPr marL="342900" indent="-342900">
              <a:lnSpc>
                <a:spcPts val="36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a:t>
            </a:r>
          </a:p>
        </p:txBody>
      </p:sp>
      <p:sp>
        <p:nvSpPr>
          <p:cNvPr id="7" name="TextBox 6">
            <a:extLst>
              <a:ext uri="{FF2B5EF4-FFF2-40B4-BE49-F238E27FC236}">
                <a16:creationId xmlns:a16="http://schemas.microsoft.com/office/drawing/2014/main" id="{C7D137A0-D1B7-45C7-9564-95D0A7231584}"/>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BSBCMM411 Make Presentations – Session 02</a:t>
            </a:r>
          </a:p>
        </p:txBody>
      </p:sp>
      <p:sp>
        <p:nvSpPr>
          <p:cNvPr id="8" name="TextBox 7">
            <a:extLst>
              <a:ext uri="{FF2B5EF4-FFF2-40B4-BE49-F238E27FC236}">
                <a16:creationId xmlns:a16="http://schemas.microsoft.com/office/drawing/2014/main" id="{0960A938-3E27-45C5-81F1-CC8B001F573A}"/>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Tree>
    <p:extLst>
      <p:ext uri="{BB962C8B-B14F-4D97-AF65-F5344CB8AC3E}">
        <p14:creationId xmlns:p14="http://schemas.microsoft.com/office/powerpoint/2010/main" val="17261735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Workplace Standards – 1 </a:t>
            </a:r>
          </a:p>
        </p:txBody>
      </p:sp>
      <p:sp>
        <p:nvSpPr>
          <p:cNvPr id="7" name="TextBox 6">
            <a:extLst>
              <a:ext uri="{FF2B5EF4-FFF2-40B4-BE49-F238E27FC236}">
                <a16:creationId xmlns:a16="http://schemas.microsoft.com/office/drawing/2014/main" id="{C7D137A0-D1B7-45C7-9564-95D0A7231584}"/>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BSBCMM411 Make Presentations – Session 02</a:t>
            </a:r>
          </a:p>
        </p:txBody>
      </p:sp>
      <p:sp>
        <p:nvSpPr>
          <p:cNvPr id="8" name="TextBox 7">
            <a:extLst>
              <a:ext uri="{FF2B5EF4-FFF2-40B4-BE49-F238E27FC236}">
                <a16:creationId xmlns:a16="http://schemas.microsoft.com/office/drawing/2014/main" id="{0960A938-3E27-45C5-81F1-CC8B001F573A}"/>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graphicFrame>
        <p:nvGraphicFramePr>
          <p:cNvPr id="10" name="Table 9">
            <a:extLst>
              <a:ext uri="{FF2B5EF4-FFF2-40B4-BE49-F238E27FC236}">
                <a16:creationId xmlns:a16="http://schemas.microsoft.com/office/drawing/2014/main" id="{47081510-9483-4CFB-B5FA-7D63868E69CC}"/>
              </a:ext>
            </a:extLst>
          </p:cNvPr>
          <p:cNvGraphicFramePr>
            <a:graphicFrameLocks noGrp="1"/>
          </p:cNvGraphicFramePr>
          <p:nvPr>
            <p:extLst>
              <p:ext uri="{D42A27DB-BD31-4B8C-83A1-F6EECF244321}">
                <p14:modId xmlns:p14="http://schemas.microsoft.com/office/powerpoint/2010/main" val="3783526801"/>
              </p:ext>
            </p:extLst>
          </p:nvPr>
        </p:nvGraphicFramePr>
        <p:xfrm>
          <a:off x="2609470" y="1676400"/>
          <a:ext cx="3791330" cy="4050127"/>
        </p:xfrm>
        <a:graphic>
          <a:graphicData uri="http://schemas.openxmlformats.org/drawingml/2006/table">
            <a:tbl>
              <a:tblPr firstRow="1" bandRow="1">
                <a:tableStyleId>{5940675A-B579-460E-94D1-54222C63F5DA}</a:tableStyleId>
              </a:tblPr>
              <a:tblGrid>
                <a:gridCol w="3791330">
                  <a:extLst>
                    <a:ext uri="{9D8B030D-6E8A-4147-A177-3AD203B41FA5}">
                      <a16:colId xmlns:a16="http://schemas.microsoft.com/office/drawing/2014/main" val="4258903619"/>
                    </a:ext>
                  </a:extLst>
                </a:gridCol>
              </a:tblGrid>
              <a:tr h="524630">
                <a:tc>
                  <a:txBody>
                    <a:bodyPr/>
                    <a:lstStyle/>
                    <a:p>
                      <a:pPr algn="ctr"/>
                      <a:r>
                        <a:rPr lang="en-AU" sz="2400" dirty="0">
                          <a:solidFill>
                            <a:schemeClr val="bg1"/>
                          </a:solidFill>
                          <a:latin typeface="Bookman Old Style" panose="02050604050505020204" pitchFamily="18" charset="0"/>
                          <a:cs typeface="Arial" panose="020B0604020202020204" pitchFamily="34" charset="0"/>
                        </a:rPr>
                        <a:t>Presenter</a:t>
                      </a:r>
                    </a:p>
                  </a:txBody>
                  <a:tcPr>
                    <a:solidFill>
                      <a:srgbClr val="002060"/>
                    </a:solidFill>
                  </a:tcPr>
                </a:tc>
                <a:extLst>
                  <a:ext uri="{0D108BD9-81ED-4DB2-BD59-A6C34878D82A}">
                    <a16:rowId xmlns:a16="http://schemas.microsoft.com/office/drawing/2014/main" val="174569691"/>
                  </a:ext>
                </a:extLst>
              </a:tr>
              <a:tr h="352549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400" baseline="0" dirty="0">
                          <a:solidFill>
                            <a:srgbClr val="002060"/>
                          </a:solidFill>
                          <a:latin typeface="Bookman Old Style" panose="02050604050505020204" pitchFamily="18" charset="0"/>
                          <a:cs typeface="Arial" panose="020B0604020202020204" pitchFamily="34" charset="0"/>
                        </a:rPr>
                        <a:t>Active listener.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400" baseline="0" dirty="0">
                          <a:solidFill>
                            <a:srgbClr val="002060"/>
                          </a:solidFill>
                          <a:latin typeface="Bookman Old Style" panose="02050604050505020204" pitchFamily="18" charset="0"/>
                          <a:cs typeface="Arial" panose="020B0604020202020204" pitchFamily="34" charset="0"/>
                        </a:rPr>
                        <a:t>Audience aware.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400" baseline="0" dirty="0">
                          <a:solidFill>
                            <a:srgbClr val="002060"/>
                          </a:solidFill>
                          <a:latin typeface="Bookman Old Style" panose="02050604050505020204" pitchFamily="18" charset="0"/>
                          <a:cs typeface="Arial" panose="020B0604020202020204" pitchFamily="34" charset="0"/>
                        </a:rPr>
                        <a:t>Considerate.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400" baseline="0" dirty="0">
                          <a:solidFill>
                            <a:srgbClr val="002060"/>
                          </a:solidFill>
                          <a:latin typeface="Bookman Old Style" panose="02050604050505020204" pitchFamily="18" charset="0"/>
                          <a:cs typeface="Arial" panose="020B0604020202020204" pitchFamily="34" charset="0"/>
                        </a:rPr>
                        <a:t>Fair.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400" baseline="0" dirty="0">
                          <a:solidFill>
                            <a:srgbClr val="002060"/>
                          </a:solidFill>
                          <a:latin typeface="Bookman Old Style" panose="02050604050505020204" pitchFamily="18" charset="0"/>
                          <a:cs typeface="Arial" panose="020B0604020202020204" pitchFamily="34" charset="0"/>
                        </a:rPr>
                        <a:t>Knowledgeable. </a:t>
                      </a:r>
                    </a:p>
                    <a:p>
                      <a:pPr marL="285750" indent="-285750">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Organised.</a:t>
                      </a:r>
                    </a:p>
                    <a:p>
                      <a:pPr marL="285750" indent="-285750">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Professional.</a:t>
                      </a:r>
                      <a:r>
                        <a:rPr lang="en-AU" sz="2400" baseline="0" dirty="0">
                          <a:solidFill>
                            <a:srgbClr val="002060"/>
                          </a:solidFill>
                          <a:latin typeface="Bookman Old Style" panose="02050604050505020204" pitchFamily="18" charset="0"/>
                          <a:cs typeface="Arial" panose="020B0604020202020204" pitchFamily="34" charset="0"/>
                        </a:rPr>
                        <a:t> </a:t>
                      </a:r>
                    </a:p>
                    <a:p>
                      <a:pPr marL="285750" indent="-285750">
                        <a:buFont typeface="Arial" panose="020B0604020202020204" pitchFamily="34" charset="0"/>
                        <a:buChar char="•"/>
                      </a:pPr>
                      <a:r>
                        <a:rPr lang="en-AU" sz="2400" baseline="0" dirty="0">
                          <a:solidFill>
                            <a:srgbClr val="002060"/>
                          </a:solidFill>
                          <a:latin typeface="Bookman Old Style" panose="02050604050505020204" pitchFamily="18" charset="0"/>
                          <a:cs typeface="Arial" panose="020B0604020202020204" pitchFamily="34" charset="0"/>
                        </a:rPr>
                        <a:t>Timely.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400" baseline="0" dirty="0">
                          <a:solidFill>
                            <a:srgbClr val="002060"/>
                          </a:solidFill>
                          <a:latin typeface="Bookman Old Style" panose="02050604050505020204" pitchFamily="18" charset="0"/>
                          <a:cs typeface="Arial" panose="020B0604020202020204" pitchFamily="34" charset="0"/>
                        </a:rPr>
                        <a:t>Unbiased. </a:t>
                      </a:r>
                    </a:p>
                  </a:txBody>
                  <a:tcPr/>
                </a:tc>
                <a:extLst>
                  <a:ext uri="{0D108BD9-81ED-4DB2-BD59-A6C34878D82A}">
                    <a16:rowId xmlns:a16="http://schemas.microsoft.com/office/drawing/2014/main" val="105958650"/>
                  </a:ext>
                </a:extLst>
              </a:tr>
            </a:tbl>
          </a:graphicData>
        </a:graphic>
      </p:graphicFrame>
    </p:spTree>
    <p:extLst>
      <p:ext uri="{BB962C8B-B14F-4D97-AF65-F5344CB8AC3E}">
        <p14:creationId xmlns:p14="http://schemas.microsoft.com/office/powerpoint/2010/main" val="4029180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Workplace Standards – 2 </a:t>
            </a:r>
          </a:p>
        </p:txBody>
      </p:sp>
      <p:sp>
        <p:nvSpPr>
          <p:cNvPr id="7" name="TextBox 6">
            <a:extLst>
              <a:ext uri="{FF2B5EF4-FFF2-40B4-BE49-F238E27FC236}">
                <a16:creationId xmlns:a16="http://schemas.microsoft.com/office/drawing/2014/main" id="{C7D137A0-D1B7-45C7-9564-95D0A7231584}"/>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BSBCMM411 Make Presentations – Session 02</a:t>
            </a:r>
          </a:p>
        </p:txBody>
      </p:sp>
      <p:sp>
        <p:nvSpPr>
          <p:cNvPr id="8" name="TextBox 7">
            <a:extLst>
              <a:ext uri="{FF2B5EF4-FFF2-40B4-BE49-F238E27FC236}">
                <a16:creationId xmlns:a16="http://schemas.microsoft.com/office/drawing/2014/main" id="{0960A938-3E27-45C5-81F1-CC8B001F573A}"/>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graphicFrame>
        <p:nvGraphicFramePr>
          <p:cNvPr id="12" name="Table 11">
            <a:extLst>
              <a:ext uri="{FF2B5EF4-FFF2-40B4-BE49-F238E27FC236}">
                <a16:creationId xmlns:a16="http://schemas.microsoft.com/office/drawing/2014/main" id="{5E7E7BE1-3CAB-472D-B712-17C0C03855D1}"/>
              </a:ext>
            </a:extLst>
          </p:cNvPr>
          <p:cNvGraphicFramePr>
            <a:graphicFrameLocks noGrp="1"/>
          </p:cNvGraphicFramePr>
          <p:nvPr>
            <p:extLst>
              <p:ext uri="{D42A27DB-BD31-4B8C-83A1-F6EECF244321}">
                <p14:modId xmlns:p14="http://schemas.microsoft.com/office/powerpoint/2010/main" val="1855941377"/>
              </p:ext>
            </p:extLst>
          </p:nvPr>
        </p:nvGraphicFramePr>
        <p:xfrm>
          <a:off x="2609470" y="1676400"/>
          <a:ext cx="3791330" cy="4050127"/>
        </p:xfrm>
        <a:graphic>
          <a:graphicData uri="http://schemas.openxmlformats.org/drawingml/2006/table">
            <a:tbl>
              <a:tblPr firstRow="1" bandRow="1">
                <a:tableStyleId>{5940675A-B579-460E-94D1-54222C63F5DA}</a:tableStyleId>
              </a:tblPr>
              <a:tblGrid>
                <a:gridCol w="3791330">
                  <a:extLst>
                    <a:ext uri="{9D8B030D-6E8A-4147-A177-3AD203B41FA5}">
                      <a16:colId xmlns:a16="http://schemas.microsoft.com/office/drawing/2014/main" val="589512828"/>
                    </a:ext>
                  </a:extLst>
                </a:gridCol>
              </a:tblGrid>
              <a:tr h="524630">
                <a:tc>
                  <a:txBody>
                    <a:bodyPr/>
                    <a:lstStyle/>
                    <a:p>
                      <a:pPr algn="ctr"/>
                      <a:r>
                        <a:rPr lang="en-AU" sz="2400" dirty="0">
                          <a:solidFill>
                            <a:schemeClr val="bg1"/>
                          </a:solidFill>
                          <a:latin typeface="Bookman Old Style" panose="02050604050505020204" pitchFamily="18" charset="0"/>
                          <a:cs typeface="Arial" panose="020B0604020202020204" pitchFamily="34" charset="0"/>
                        </a:rPr>
                        <a:t>Audience</a:t>
                      </a:r>
                    </a:p>
                  </a:txBody>
                  <a:tcPr>
                    <a:solidFill>
                      <a:srgbClr val="002060"/>
                    </a:solidFill>
                  </a:tcPr>
                </a:tc>
                <a:extLst>
                  <a:ext uri="{0D108BD9-81ED-4DB2-BD59-A6C34878D82A}">
                    <a16:rowId xmlns:a16="http://schemas.microsoft.com/office/drawing/2014/main" val="3451419888"/>
                  </a:ext>
                </a:extLst>
              </a:tr>
              <a:tr h="352549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400" baseline="0" dirty="0">
                          <a:solidFill>
                            <a:srgbClr val="002060"/>
                          </a:solidFill>
                          <a:latin typeface="Bookman Old Style" panose="02050604050505020204" pitchFamily="18" charset="0"/>
                          <a:cs typeface="Arial" panose="020B0604020202020204" pitchFamily="34" charset="0"/>
                        </a:rPr>
                        <a:t>Active listener.</a:t>
                      </a:r>
                    </a:p>
                    <a:p>
                      <a:pPr marL="285750" indent="-285750">
                        <a:buFont typeface="Arial" panose="020B0604020202020204" pitchFamily="34" charset="0"/>
                        <a:buChar char="•"/>
                      </a:pPr>
                      <a:r>
                        <a:rPr lang="en-AU" sz="2400" baseline="0" dirty="0">
                          <a:solidFill>
                            <a:srgbClr val="002060"/>
                          </a:solidFill>
                          <a:latin typeface="Bookman Old Style" panose="02050604050505020204" pitchFamily="18" charset="0"/>
                          <a:cs typeface="Arial" panose="020B0604020202020204" pitchFamily="34" charset="0"/>
                        </a:rPr>
                        <a:t>Attentive.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400" baseline="0" dirty="0">
                          <a:solidFill>
                            <a:srgbClr val="002060"/>
                          </a:solidFill>
                          <a:latin typeface="Bookman Old Style" panose="02050604050505020204" pitchFamily="18" charset="0"/>
                          <a:cs typeface="Arial" panose="020B0604020202020204" pitchFamily="34" charset="0"/>
                        </a:rPr>
                        <a:t>Considerate.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400" baseline="0" dirty="0">
                          <a:solidFill>
                            <a:srgbClr val="002060"/>
                          </a:solidFill>
                          <a:latin typeface="Bookman Old Style" panose="02050604050505020204" pitchFamily="18" charset="0"/>
                          <a:cs typeface="Arial" panose="020B0604020202020204" pitchFamily="34" charset="0"/>
                        </a:rPr>
                        <a:t>Contributing. </a:t>
                      </a:r>
                    </a:p>
                    <a:p>
                      <a:pPr marL="285750" indent="-285750">
                        <a:buFont typeface="Arial" panose="020B0604020202020204" pitchFamily="34" charset="0"/>
                        <a:buChar char="•"/>
                      </a:pPr>
                      <a:r>
                        <a:rPr lang="en-AU" sz="2400" baseline="0" dirty="0">
                          <a:solidFill>
                            <a:srgbClr val="002060"/>
                          </a:solidFill>
                          <a:latin typeface="Bookman Old Style" panose="02050604050505020204" pitchFamily="18" charset="0"/>
                          <a:cs typeface="Arial" panose="020B0604020202020204" pitchFamily="34" charset="0"/>
                        </a:rPr>
                        <a:t>Engaged.</a:t>
                      </a:r>
                    </a:p>
                    <a:p>
                      <a:pPr marL="285750" indent="-285750">
                        <a:buFont typeface="Arial" panose="020B0604020202020204" pitchFamily="34" charset="0"/>
                        <a:buChar char="•"/>
                      </a:pPr>
                      <a:r>
                        <a:rPr lang="en-AU" sz="2400" baseline="0" dirty="0">
                          <a:solidFill>
                            <a:srgbClr val="002060"/>
                          </a:solidFill>
                          <a:latin typeface="Bookman Old Style" panose="02050604050505020204" pitchFamily="18" charset="0"/>
                          <a:cs typeface="Arial" panose="020B0604020202020204" pitchFamily="34" charset="0"/>
                        </a:rPr>
                        <a:t>Open to debate.</a:t>
                      </a:r>
                    </a:p>
                    <a:p>
                      <a:pPr marL="285750" indent="-285750">
                        <a:buFont typeface="Arial" panose="020B0604020202020204" pitchFamily="34" charset="0"/>
                        <a:buChar char="•"/>
                      </a:pPr>
                      <a:r>
                        <a:rPr lang="en-AU" sz="2400" baseline="0" dirty="0">
                          <a:solidFill>
                            <a:srgbClr val="002060"/>
                          </a:solidFill>
                          <a:latin typeface="Bookman Old Style" panose="02050604050505020204" pitchFamily="18" charset="0"/>
                          <a:cs typeface="Arial" panose="020B0604020202020204" pitchFamily="34" charset="0"/>
                        </a:rPr>
                        <a:t>Open-minded.</a:t>
                      </a:r>
                    </a:p>
                    <a:p>
                      <a:pPr marL="285750" indent="-285750">
                        <a:buFont typeface="Arial" panose="020B0604020202020204" pitchFamily="34" charset="0"/>
                        <a:buChar char="•"/>
                      </a:pPr>
                      <a:r>
                        <a:rPr lang="en-AU" sz="2400" baseline="0" dirty="0">
                          <a:solidFill>
                            <a:srgbClr val="002060"/>
                          </a:solidFill>
                          <a:latin typeface="Bookman Old Style" panose="02050604050505020204" pitchFamily="18" charset="0"/>
                          <a:cs typeface="Arial" panose="020B0604020202020204" pitchFamily="34" charset="0"/>
                        </a:rPr>
                        <a:t>Participant.</a:t>
                      </a:r>
                    </a:p>
                    <a:p>
                      <a:pPr marL="285750" indent="-285750">
                        <a:buFont typeface="Arial" panose="020B0604020202020204" pitchFamily="34" charset="0"/>
                        <a:buChar char="•"/>
                      </a:pPr>
                      <a:r>
                        <a:rPr lang="en-AU" sz="2400" baseline="0" dirty="0">
                          <a:solidFill>
                            <a:srgbClr val="002060"/>
                          </a:solidFill>
                          <a:latin typeface="Bookman Old Style" panose="02050604050505020204" pitchFamily="18" charset="0"/>
                          <a:cs typeface="Arial" panose="020B0604020202020204" pitchFamily="34" charset="0"/>
                        </a:rPr>
                        <a:t>Respectful. </a:t>
                      </a:r>
                    </a:p>
                  </a:txBody>
                  <a:tcPr/>
                </a:tc>
                <a:extLst>
                  <a:ext uri="{0D108BD9-81ED-4DB2-BD59-A6C34878D82A}">
                    <a16:rowId xmlns:a16="http://schemas.microsoft.com/office/drawing/2014/main" val="1890718525"/>
                  </a:ext>
                </a:extLst>
              </a:tr>
            </a:tbl>
          </a:graphicData>
        </a:graphic>
      </p:graphicFrame>
    </p:spTree>
    <p:extLst>
      <p:ext uri="{BB962C8B-B14F-4D97-AF65-F5344CB8AC3E}">
        <p14:creationId xmlns:p14="http://schemas.microsoft.com/office/powerpoint/2010/main" val="3961585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Session 02 Learning Objectives</a:t>
            </a: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2222693"/>
            <a:ext cx="7620000" cy="2574388"/>
          </a:xfrm>
          <a:prstGeom prst="rect">
            <a:avLst/>
          </a:prstGeom>
          <a:noFill/>
        </p:spPr>
        <p:txBody>
          <a:bodyPr wrap="square" rtlCol="0">
            <a:noAutofit/>
          </a:bodyPr>
          <a:lstStyle/>
          <a:p>
            <a:pPr marL="342900" indent="-342900">
              <a:lnSpc>
                <a:spcPct val="20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Describe different perception styles.</a:t>
            </a:r>
          </a:p>
          <a:p>
            <a:pPr marL="342900" indent="-342900">
              <a:lnSpc>
                <a:spcPct val="20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Select appropriate presentation aids.</a:t>
            </a:r>
          </a:p>
          <a:p>
            <a:pPr marL="342900" indent="-342900">
              <a:lnSpc>
                <a:spcPct val="20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Limitations imposed on presentations.</a:t>
            </a:r>
          </a:p>
        </p:txBody>
      </p:sp>
      <p:sp>
        <p:nvSpPr>
          <p:cNvPr id="7" name="TextBox 6">
            <a:extLst>
              <a:ext uri="{FF2B5EF4-FFF2-40B4-BE49-F238E27FC236}">
                <a16:creationId xmlns:a16="http://schemas.microsoft.com/office/drawing/2014/main" id="{C7D137A0-D1B7-45C7-9564-95D0A7231584}"/>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BSBCMM411 Make Presentations – Session 02</a:t>
            </a:r>
          </a:p>
        </p:txBody>
      </p:sp>
      <p:sp>
        <p:nvSpPr>
          <p:cNvPr id="8" name="TextBox 7">
            <a:extLst>
              <a:ext uri="{FF2B5EF4-FFF2-40B4-BE49-F238E27FC236}">
                <a16:creationId xmlns:a16="http://schemas.microsoft.com/office/drawing/2014/main" id="{0960A938-3E27-45C5-81F1-CC8B001F573A}"/>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Tree>
    <p:extLst>
      <p:ext uri="{BB962C8B-B14F-4D97-AF65-F5344CB8AC3E}">
        <p14:creationId xmlns:p14="http://schemas.microsoft.com/office/powerpoint/2010/main" val="1633582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Limits – External</a:t>
            </a: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631852"/>
            <a:ext cx="7620000" cy="4276579"/>
          </a:xfrm>
          <a:prstGeom prst="rect">
            <a:avLst/>
          </a:prstGeom>
          <a:noFill/>
        </p:spPr>
        <p:txBody>
          <a:bodyPr wrap="square" rtlCol="0">
            <a:noAutofit/>
          </a:bodyPr>
          <a:lstStyle/>
          <a:p>
            <a:pPr>
              <a:lnSpc>
                <a:spcPts val="3600"/>
              </a:lnSpc>
            </a:pPr>
            <a:r>
              <a:rPr lang="en-AU" sz="2400" dirty="0">
                <a:solidFill>
                  <a:srgbClr val="002060"/>
                </a:solidFill>
                <a:latin typeface="Bookman Old Style" panose="02050604050505020204" pitchFamily="18" charset="0"/>
                <a:cs typeface="Arial" panose="020B0604020202020204" pitchFamily="34" charset="0"/>
              </a:rPr>
              <a:t>Presentations are restricted to what is consistent with external guidelines, such as:</a:t>
            </a:r>
          </a:p>
          <a:p>
            <a:pPr marL="342900" indent="-342900">
              <a:lnSpc>
                <a:spcPts val="36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Anti-Discrimination Act 1998.</a:t>
            </a:r>
          </a:p>
          <a:p>
            <a:pPr marL="342900" indent="-342900">
              <a:lnSpc>
                <a:spcPts val="36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Competition and Consumer Act 2010.</a:t>
            </a:r>
          </a:p>
          <a:p>
            <a:pPr marL="342900" indent="-342900">
              <a:lnSpc>
                <a:spcPts val="36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Copyright Act 1968.</a:t>
            </a:r>
          </a:p>
          <a:p>
            <a:pPr marL="342900" indent="-342900">
              <a:lnSpc>
                <a:spcPts val="36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Privacy Act 1988.</a:t>
            </a:r>
          </a:p>
          <a:p>
            <a:pPr marL="342900" indent="-342900">
              <a:lnSpc>
                <a:spcPts val="36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Industry codes of conduct.</a:t>
            </a:r>
          </a:p>
          <a:p>
            <a:pPr marL="342900" indent="-342900">
              <a:lnSpc>
                <a:spcPts val="36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a:t>
            </a:r>
          </a:p>
        </p:txBody>
      </p:sp>
      <p:sp>
        <p:nvSpPr>
          <p:cNvPr id="7" name="TextBox 6">
            <a:extLst>
              <a:ext uri="{FF2B5EF4-FFF2-40B4-BE49-F238E27FC236}">
                <a16:creationId xmlns:a16="http://schemas.microsoft.com/office/drawing/2014/main" id="{C7D137A0-D1B7-45C7-9564-95D0A7231584}"/>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BSBCMM411 Make Presentations – Session 02</a:t>
            </a:r>
          </a:p>
        </p:txBody>
      </p:sp>
      <p:sp>
        <p:nvSpPr>
          <p:cNvPr id="8" name="TextBox 7">
            <a:extLst>
              <a:ext uri="{FF2B5EF4-FFF2-40B4-BE49-F238E27FC236}">
                <a16:creationId xmlns:a16="http://schemas.microsoft.com/office/drawing/2014/main" id="{0960A938-3E27-45C5-81F1-CC8B001F573A}"/>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Tree>
    <p:extLst>
      <p:ext uri="{BB962C8B-B14F-4D97-AF65-F5344CB8AC3E}">
        <p14:creationId xmlns:p14="http://schemas.microsoft.com/office/powerpoint/2010/main" val="342218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Regulations – External Links</a:t>
            </a: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364566"/>
            <a:ext cx="7620000" cy="4684541"/>
          </a:xfrm>
          <a:prstGeom prst="rect">
            <a:avLst/>
          </a:prstGeom>
          <a:noFill/>
        </p:spPr>
        <p:txBody>
          <a:bodyPr wrap="square" rtlCol="0">
            <a:noAutofit/>
          </a:bodyPr>
          <a:lstStyle/>
          <a:p>
            <a:pPr marL="342900" indent="-342900">
              <a:lnSpc>
                <a:spcPts val="4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hlinkClick r:id="rId3">
                  <a:extLst>
                    <a:ext uri="{A12FA001-AC4F-418D-AE19-62706E023703}">
                      <ahyp:hlinkClr xmlns:ahyp="http://schemas.microsoft.com/office/drawing/2018/hyperlinkcolor" val="tx"/>
                    </a:ext>
                  </a:extLst>
                </a:hlinkClick>
              </a:rPr>
              <a:t>Australia’s anti-discrimination law | Attorney-General's Department (ag.gov.au)</a:t>
            </a:r>
            <a:endParaRPr lang="en-AU" sz="2400" dirty="0">
              <a:solidFill>
                <a:srgbClr val="002060"/>
              </a:solidFill>
              <a:latin typeface="Bookman Old Style" panose="02050604050505020204" pitchFamily="18" charset="0"/>
              <a:cs typeface="Arial" panose="020B0604020202020204" pitchFamily="34" charset="0"/>
            </a:endParaRPr>
          </a:p>
          <a:p>
            <a:pPr marL="342900" indent="-342900">
              <a:lnSpc>
                <a:spcPts val="4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hlinkClick r:id="rId4">
                  <a:extLst>
                    <a:ext uri="{A12FA001-AC4F-418D-AE19-62706E023703}">
                      <ahyp:hlinkClr xmlns:ahyp="http://schemas.microsoft.com/office/drawing/2018/hyperlinkcolor" val="tx"/>
                    </a:ext>
                  </a:extLst>
                </a:hlinkClick>
              </a:rPr>
              <a:t>Codes of conduct | business.gov.au</a:t>
            </a:r>
            <a:endParaRPr lang="en-AU" sz="2400" dirty="0">
              <a:solidFill>
                <a:srgbClr val="002060"/>
              </a:solidFill>
              <a:latin typeface="Bookman Old Style" panose="02050604050505020204" pitchFamily="18" charset="0"/>
              <a:cs typeface="Arial" panose="020B0604020202020204" pitchFamily="34" charset="0"/>
            </a:endParaRPr>
          </a:p>
          <a:p>
            <a:pPr marL="342900" indent="-342900">
              <a:lnSpc>
                <a:spcPts val="4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hlinkClick r:id="rId5">
                  <a:extLst>
                    <a:ext uri="{A12FA001-AC4F-418D-AE19-62706E023703}">
                      <ahyp:hlinkClr xmlns:ahyp="http://schemas.microsoft.com/office/drawing/2018/hyperlinkcolor" val="tx"/>
                    </a:ext>
                  </a:extLst>
                </a:hlinkClick>
              </a:rPr>
              <a:t>Copyright law | ALRC</a:t>
            </a:r>
            <a:endParaRPr lang="en-AU" sz="2400" dirty="0">
              <a:solidFill>
                <a:srgbClr val="002060"/>
              </a:solidFill>
              <a:latin typeface="Bookman Old Style" panose="02050604050505020204" pitchFamily="18" charset="0"/>
              <a:cs typeface="Arial" panose="020B0604020202020204" pitchFamily="34" charset="0"/>
            </a:endParaRPr>
          </a:p>
          <a:p>
            <a:pPr marL="342900" indent="-342900">
              <a:lnSpc>
                <a:spcPts val="4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hlinkClick r:id="rId6">
                  <a:extLst>
                    <a:ext uri="{A12FA001-AC4F-418D-AE19-62706E023703}">
                      <ahyp:hlinkClr xmlns:ahyp="http://schemas.microsoft.com/office/drawing/2018/hyperlinkcolor" val="tx"/>
                    </a:ext>
                  </a:extLst>
                </a:hlinkClick>
              </a:rPr>
              <a:t>Education - Copyright Agency</a:t>
            </a:r>
            <a:endParaRPr lang="en-AU" sz="2400" dirty="0">
              <a:solidFill>
                <a:srgbClr val="002060"/>
              </a:solidFill>
              <a:latin typeface="Bookman Old Style" panose="02050604050505020204" pitchFamily="18" charset="0"/>
              <a:cs typeface="Arial" panose="020B0604020202020204" pitchFamily="34" charset="0"/>
            </a:endParaRPr>
          </a:p>
          <a:p>
            <a:pPr marL="342900" indent="-342900">
              <a:lnSpc>
                <a:spcPts val="4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hlinkClick r:id="rId7">
                  <a:extLst>
                    <a:ext uri="{A12FA001-AC4F-418D-AE19-62706E023703}">
                      <ahyp:hlinkClr xmlns:ahyp="http://schemas.microsoft.com/office/drawing/2018/hyperlinkcolor" val="tx"/>
                    </a:ext>
                  </a:extLst>
                </a:hlinkClick>
              </a:rPr>
              <a:t>Fair dealing : Copyright (unimelb.edu.au)</a:t>
            </a:r>
            <a:endParaRPr lang="en-AU" sz="2400" dirty="0">
              <a:solidFill>
                <a:srgbClr val="002060"/>
              </a:solidFill>
              <a:latin typeface="Bookman Old Style" panose="02050604050505020204" pitchFamily="18" charset="0"/>
              <a:cs typeface="Arial" panose="020B0604020202020204" pitchFamily="34" charset="0"/>
            </a:endParaRPr>
          </a:p>
          <a:p>
            <a:pPr marL="342900" indent="-342900">
              <a:lnSpc>
                <a:spcPts val="4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hlinkClick r:id="rId8">
                  <a:extLst>
                    <a:ext uri="{A12FA001-AC4F-418D-AE19-62706E023703}">
                      <ahyp:hlinkClr xmlns:ahyp="http://schemas.microsoft.com/office/drawing/2018/hyperlinkcolor" val="tx"/>
                    </a:ext>
                  </a:extLst>
                </a:hlinkClick>
              </a:rPr>
              <a:t>Legislation | ACCC</a:t>
            </a:r>
            <a:r>
              <a:rPr lang="en-AU" sz="2400" dirty="0">
                <a:solidFill>
                  <a:srgbClr val="002060"/>
                </a:solidFill>
                <a:latin typeface="Bookman Old Style" panose="02050604050505020204" pitchFamily="18" charset="0"/>
                <a:cs typeface="Arial" panose="020B0604020202020204" pitchFamily="34" charset="0"/>
              </a:rPr>
              <a:t> [Competition and Consumer Act]</a:t>
            </a:r>
          </a:p>
          <a:p>
            <a:pPr marL="342900" indent="-342900">
              <a:lnSpc>
                <a:spcPts val="4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hlinkClick r:id="rId9">
                  <a:extLst>
                    <a:ext uri="{A12FA001-AC4F-418D-AE19-62706E023703}">
                      <ahyp:hlinkClr xmlns:ahyp="http://schemas.microsoft.com/office/drawing/2018/hyperlinkcolor" val="tx"/>
                    </a:ext>
                  </a:extLst>
                </a:hlinkClick>
              </a:rPr>
              <a:t>The Privacy Act — OAIC</a:t>
            </a:r>
            <a:endParaRPr lang="en-AU" sz="2400" dirty="0">
              <a:solidFill>
                <a:srgbClr val="002060"/>
              </a:solidFill>
              <a:latin typeface="Bookman Old Style" panose="02050604050505020204" pitchFamily="18" charset="0"/>
              <a:cs typeface="Arial" panose="020B0604020202020204" pitchFamily="34" charset="0"/>
            </a:endParaRPr>
          </a:p>
        </p:txBody>
      </p:sp>
      <p:sp>
        <p:nvSpPr>
          <p:cNvPr id="7" name="TextBox 6">
            <a:extLst>
              <a:ext uri="{FF2B5EF4-FFF2-40B4-BE49-F238E27FC236}">
                <a16:creationId xmlns:a16="http://schemas.microsoft.com/office/drawing/2014/main" id="{C7D137A0-D1B7-45C7-9564-95D0A7231584}"/>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BSBCMM411 Make Presentations – Session 02</a:t>
            </a:r>
          </a:p>
        </p:txBody>
      </p:sp>
      <p:sp>
        <p:nvSpPr>
          <p:cNvPr id="8" name="TextBox 7">
            <a:extLst>
              <a:ext uri="{FF2B5EF4-FFF2-40B4-BE49-F238E27FC236}">
                <a16:creationId xmlns:a16="http://schemas.microsoft.com/office/drawing/2014/main" id="{0960A938-3E27-45C5-81F1-CC8B001F573A}"/>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Tree>
    <p:extLst>
      <p:ext uri="{BB962C8B-B14F-4D97-AF65-F5344CB8AC3E}">
        <p14:creationId xmlns:p14="http://schemas.microsoft.com/office/powerpoint/2010/main" val="3695950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9120D8-EA8E-4C92-8270-D5F3CB6EE1F9}"/>
              </a:ext>
            </a:extLst>
          </p:cNvPr>
          <p:cNvSpPr/>
          <p:nvPr/>
        </p:nvSpPr>
        <p:spPr>
          <a:xfrm>
            <a:off x="0" y="0"/>
            <a:ext cx="9144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DDE2B99-7559-4AAA-B66B-A7FDB04FA254}"/>
              </a:ext>
            </a:extLst>
          </p:cNvPr>
          <p:cNvSpPr txBox="1">
            <a:spLocks/>
          </p:cNvSpPr>
          <p:nvPr/>
        </p:nvSpPr>
        <p:spPr>
          <a:xfrm>
            <a:off x="1885071" y="2658794"/>
            <a:ext cx="5416061" cy="1139483"/>
          </a:xfrm>
          <a:prstGeom prst="rect">
            <a:avLst/>
          </a:prstGeom>
        </p:spPr>
        <p:txBody>
          <a:bodyPr/>
          <a:lstStyle>
            <a:lvl1pPr algn="l" defTabSz="914400" rtl="0" eaLnBrk="1" latinLnBrk="0" hangingPunct="1">
              <a:spcBef>
                <a:spcPct val="0"/>
              </a:spcBef>
              <a:buNone/>
              <a:defRPr sz="2800" b="1" kern="1200">
                <a:solidFill>
                  <a:schemeClr val="tx1">
                    <a:lumMod val="50000"/>
                    <a:lumOff val="50000"/>
                  </a:schemeClr>
                </a:solidFill>
                <a:latin typeface="+mj-lt"/>
                <a:ea typeface="+mj-ea"/>
                <a:cs typeface="+mj-cs"/>
              </a:defRPr>
            </a:lvl1pPr>
          </a:lstStyle>
          <a:p>
            <a:pPr lvl="0" algn="ctr">
              <a:defRPr/>
            </a:pPr>
            <a:r>
              <a:rPr lang="en-US" dirty="0">
                <a:solidFill>
                  <a:schemeClr val="bg1"/>
                </a:solidFill>
                <a:latin typeface="Bookman Old Style" panose="02050604050505020204" pitchFamily="18" charset="0"/>
                <a:cs typeface="Arial" panose="020B0604020202020204" pitchFamily="34" charset="0"/>
              </a:rPr>
              <a:t>Developing a presentation…</a:t>
            </a:r>
          </a:p>
          <a:p>
            <a:pPr lvl="0" algn="ctr">
              <a:defRPr/>
            </a:pPr>
            <a:r>
              <a:rPr lang="en-US" dirty="0">
                <a:solidFill>
                  <a:schemeClr val="bg1"/>
                </a:solidFill>
                <a:latin typeface="Bookman Old Style" panose="02050604050505020204" pitchFamily="18" charset="0"/>
                <a:cs typeface="Arial" panose="020B0604020202020204" pitchFamily="34" charset="0"/>
              </a:rPr>
              <a:t>Give it a go!</a:t>
            </a:r>
          </a:p>
        </p:txBody>
      </p:sp>
    </p:spTree>
    <p:extLst>
      <p:ext uri="{BB962C8B-B14F-4D97-AF65-F5344CB8AC3E}">
        <p14:creationId xmlns:p14="http://schemas.microsoft.com/office/powerpoint/2010/main" val="2193608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Session 02 Learning Summary</a:t>
            </a:r>
          </a:p>
        </p:txBody>
      </p:sp>
      <p:sp>
        <p:nvSpPr>
          <p:cNvPr id="9" name="TextBox 8"/>
          <p:cNvSpPr txBox="1"/>
          <p:nvPr/>
        </p:nvSpPr>
        <p:spPr>
          <a:xfrm>
            <a:off x="3350413" y="3653612"/>
            <a:ext cx="2584069" cy="200055"/>
          </a:xfrm>
          <a:prstGeom prst="rect">
            <a:avLst/>
          </a:prstGeom>
          <a:noFill/>
        </p:spPr>
        <p:txBody>
          <a:bodyPr wrap="square" lIns="0" tIns="0" rtlCol="0" anchor="t">
            <a:spAutoFit/>
          </a:bodyPr>
          <a:lstStyle/>
          <a:p>
            <a:pPr algn="ctr" defTabSz="914400">
              <a:spcBef>
                <a:spcPct val="20000"/>
              </a:spcBef>
              <a:defRPr/>
            </a:pPr>
            <a:r>
              <a:rPr lang="en-US" sz="1000" spc="300" dirty="0">
                <a:solidFill>
                  <a:schemeClr val="bg1"/>
                </a:solidFill>
              </a:rPr>
              <a:t>Certificate IV in Marketing</a:t>
            </a:r>
            <a:endParaRPr lang="en-US" sz="600" spc="300" dirty="0">
              <a:solidFill>
                <a:schemeClr val="bg1"/>
              </a:solidFill>
            </a:endParaRPr>
          </a:p>
        </p:txBody>
      </p:sp>
      <p:sp>
        <p:nvSpPr>
          <p:cNvPr id="8" name="TextBox 7">
            <a:extLst>
              <a:ext uri="{FF2B5EF4-FFF2-40B4-BE49-F238E27FC236}">
                <a16:creationId xmlns:a16="http://schemas.microsoft.com/office/drawing/2014/main" id="{CDD56C5E-091E-42B7-A19A-B859933032CD}"/>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BSBCMM411 Make Presentations – Session 02</a:t>
            </a:r>
          </a:p>
        </p:txBody>
      </p:sp>
      <p:sp>
        <p:nvSpPr>
          <p:cNvPr id="10" name="TextBox 9">
            <a:extLst>
              <a:ext uri="{FF2B5EF4-FFF2-40B4-BE49-F238E27FC236}">
                <a16:creationId xmlns:a16="http://schemas.microsoft.com/office/drawing/2014/main" id="{D194B3AC-F72B-4413-BAA1-81DD624CDDF1}"/>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pic>
        <p:nvPicPr>
          <p:cNvPr id="11" name="Picture 10" descr="Logo, company name&#10;&#10;Description automatically generated">
            <a:extLst>
              <a:ext uri="{FF2B5EF4-FFF2-40B4-BE49-F238E27FC236}">
                <a16:creationId xmlns:a16="http://schemas.microsoft.com/office/drawing/2014/main" id="{1A7F3A36-48FE-40C1-BADA-0533FF604C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13" name="TextBox 12">
            <a:extLst>
              <a:ext uri="{FF2B5EF4-FFF2-40B4-BE49-F238E27FC236}">
                <a16:creationId xmlns:a16="http://schemas.microsoft.com/office/drawing/2014/main" id="{DF3A638F-AD8D-496B-B372-40C71306AE98}"/>
              </a:ext>
            </a:extLst>
          </p:cNvPr>
          <p:cNvSpPr txBox="1"/>
          <p:nvPr/>
        </p:nvSpPr>
        <p:spPr>
          <a:xfrm>
            <a:off x="781049" y="2222693"/>
            <a:ext cx="7620000" cy="2574388"/>
          </a:xfrm>
          <a:prstGeom prst="rect">
            <a:avLst/>
          </a:prstGeom>
          <a:noFill/>
        </p:spPr>
        <p:txBody>
          <a:bodyPr wrap="square" rtlCol="0">
            <a:noAutofit/>
          </a:bodyPr>
          <a:lstStyle/>
          <a:p>
            <a:pPr marL="342900" indent="-342900">
              <a:lnSpc>
                <a:spcPct val="20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Describe different perception styles.</a:t>
            </a:r>
          </a:p>
          <a:p>
            <a:pPr marL="342900" indent="-342900">
              <a:lnSpc>
                <a:spcPct val="20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Select appropriate presentation aids.</a:t>
            </a:r>
          </a:p>
          <a:p>
            <a:pPr marL="342900" indent="-342900">
              <a:lnSpc>
                <a:spcPct val="20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Limitations imposed on presentations.</a:t>
            </a:r>
          </a:p>
        </p:txBody>
      </p:sp>
    </p:spTree>
    <p:extLst>
      <p:ext uri="{BB962C8B-B14F-4D97-AF65-F5344CB8AC3E}">
        <p14:creationId xmlns:p14="http://schemas.microsoft.com/office/powerpoint/2010/main" val="1893131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Assessment Tasks</a:t>
            </a:r>
          </a:p>
        </p:txBody>
      </p:sp>
      <p:sp>
        <p:nvSpPr>
          <p:cNvPr id="9" name="TextBox 8"/>
          <p:cNvSpPr txBox="1"/>
          <p:nvPr/>
        </p:nvSpPr>
        <p:spPr>
          <a:xfrm>
            <a:off x="3350413" y="3653612"/>
            <a:ext cx="2584069" cy="200055"/>
          </a:xfrm>
          <a:prstGeom prst="rect">
            <a:avLst/>
          </a:prstGeom>
          <a:noFill/>
        </p:spPr>
        <p:txBody>
          <a:bodyPr wrap="square" lIns="0" tIns="0" rtlCol="0" anchor="t">
            <a:spAutoFit/>
          </a:bodyPr>
          <a:lstStyle/>
          <a:p>
            <a:pPr algn="ctr" defTabSz="914400">
              <a:spcBef>
                <a:spcPct val="20000"/>
              </a:spcBef>
              <a:defRPr/>
            </a:pPr>
            <a:r>
              <a:rPr lang="en-US" sz="1000" spc="300" dirty="0">
                <a:solidFill>
                  <a:schemeClr val="bg1"/>
                </a:solidFill>
              </a:rPr>
              <a:t>Certificate IV in Marketing</a:t>
            </a:r>
            <a:endParaRPr lang="en-US" sz="600" spc="300" dirty="0">
              <a:solidFill>
                <a:schemeClr val="bg1"/>
              </a:solidFill>
            </a:endParaRPr>
          </a:p>
        </p:txBody>
      </p:sp>
      <p:sp>
        <p:nvSpPr>
          <p:cNvPr id="8" name="TextBox 7">
            <a:extLst>
              <a:ext uri="{FF2B5EF4-FFF2-40B4-BE49-F238E27FC236}">
                <a16:creationId xmlns:a16="http://schemas.microsoft.com/office/drawing/2014/main" id="{CDD56C5E-091E-42B7-A19A-B859933032CD}"/>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BSBCMM411 Make Presentations – Session 02</a:t>
            </a:r>
          </a:p>
        </p:txBody>
      </p:sp>
      <p:sp>
        <p:nvSpPr>
          <p:cNvPr id="10" name="TextBox 9">
            <a:extLst>
              <a:ext uri="{FF2B5EF4-FFF2-40B4-BE49-F238E27FC236}">
                <a16:creationId xmlns:a16="http://schemas.microsoft.com/office/drawing/2014/main" id="{D194B3AC-F72B-4413-BAA1-81DD624CDDF1}"/>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pic>
        <p:nvPicPr>
          <p:cNvPr id="11" name="Picture 10" descr="Logo, company name&#10;&#10;Description automatically generated">
            <a:extLst>
              <a:ext uri="{FF2B5EF4-FFF2-40B4-BE49-F238E27FC236}">
                <a16:creationId xmlns:a16="http://schemas.microsoft.com/office/drawing/2014/main" id="{1A7F3A36-48FE-40C1-BADA-0533FF604C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12" name="TextBox 11">
            <a:extLst>
              <a:ext uri="{FF2B5EF4-FFF2-40B4-BE49-F238E27FC236}">
                <a16:creationId xmlns:a16="http://schemas.microsoft.com/office/drawing/2014/main" id="{5359C7AA-3689-42D1-8E14-9B78017FBF0D}"/>
              </a:ext>
            </a:extLst>
          </p:cNvPr>
          <p:cNvSpPr txBox="1"/>
          <p:nvPr/>
        </p:nvSpPr>
        <p:spPr>
          <a:xfrm>
            <a:off x="781049" y="2194559"/>
            <a:ext cx="7620000" cy="3018885"/>
          </a:xfrm>
          <a:prstGeom prst="rect">
            <a:avLst/>
          </a:prstGeom>
          <a:noFill/>
        </p:spPr>
        <p:txBody>
          <a:bodyPr wrap="square" rtlCol="0">
            <a:noAutofit/>
          </a:bodyPr>
          <a:lstStyle/>
          <a:p>
            <a:pPr marL="457200" indent="-457200">
              <a:lnSpc>
                <a:spcPct val="15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Draft the Presentation Plan for your first presentation.</a:t>
            </a:r>
          </a:p>
          <a:p>
            <a:pPr marL="457200" indent="-457200">
              <a:lnSpc>
                <a:spcPct val="15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If you struggle with any of the tasks, request trainer support. </a:t>
            </a:r>
          </a:p>
        </p:txBody>
      </p:sp>
    </p:spTree>
    <p:extLst>
      <p:ext uri="{BB962C8B-B14F-4D97-AF65-F5344CB8AC3E}">
        <p14:creationId xmlns:p14="http://schemas.microsoft.com/office/powerpoint/2010/main" val="23397894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Assessment - Reflections</a:t>
            </a:r>
          </a:p>
        </p:txBody>
      </p:sp>
      <p:sp>
        <p:nvSpPr>
          <p:cNvPr id="9" name="TextBox 8"/>
          <p:cNvSpPr txBox="1"/>
          <p:nvPr/>
        </p:nvSpPr>
        <p:spPr>
          <a:xfrm>
            <a:off x="3350413" y="3653612"/>
            <a:ext cx="2584069" cy="200055"/>
          </a:xfrm>
          <a:prstGeom prst="rect">
            <a:avLst/>
          </a:prstGeom>
          <a:noFill/>
        </p:spPr>
        <p:txBody>
          <a:bodyPr wrap="square" lIns="0" tIns="0" rtlCol="0" anchor="t">
            <a:spAutoFit/>
          </a:bodyPr>
          <a:lstStyle/>
          <a:p>
            <a:pPr algn="ctr" defTabSz="914400">
              <a:spcBef>
                <a:spcPct val="20000"/>
              </a:spcBef>
              <a:defRPr/>
            </a:pPr>
            <a:r>
              <a:rPr lang="en-US" sz="1000" spc="300" dirty="0">
                <a:solidFill>
                  <a:schemeClr val="bg1"/>
                </a:solidFill>
              </a:rPr>
              <a:t>Certificate IV in Marketing</a:t>
            </a:r>
            <a:endParaRPr lang="en-US" sz="600" spc="300" dirty="0">
              <a:solidFill>
                <a:schemeClr val="bg1"/>
              </a:solidFill>
            </a:endParaRPr>
          </a:p>
        </p:txBody>
      </p:sp>
      <p:sp>
        <p:nvSpPr>
          <p:cNvPr id="8" name="TextBox 7">
            <a:extLst>
              <a:ext uri="{FF2B5EF4-FFF2-40B4-BE49-F238E27FC236}">
                <a16:creationId xmlns:a16="http://schemas.microsoft.com/office/drawing/2014/main" id="{CDD56C5E-091E-42B7-A19A-B859933032CD}"/>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BSBCMM411 Make Presentations – Session 02</a:t>
            </a:r>
          </a:p>
        </p:txBody>
      </p:sp>
      <p:sp>
        <p:nvSpPr>
          <p:cNvPr id="10" name="TextBox 9">
            <a:extLst>
              <a:ext uri="{FF2B5EF4-FFF2-40B4-BE49-F238E27FC236}">
                <a16:creationId xmlns:a16="http://schemas.microsoft.com/office/drawing/2014/main" id="{D194B3AC-F72B-4413-BAA1-81DD624CDDF1}"/>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pic>
        <p:nvPicPr>
          <p:cNvPr id="11" name="Picture 10" descr="Logo, company name&#10;&#10;Description automatically generated">
            <a:extLst>
              <a:ext uri="{FF2B5EF4-FFF2-40B4-BE49-F238E27FC236}">
                <a16:creationId xmlns:a16="http://schemas.microsoft.com/office/drawing/2014/main" id="{1A7F3A36-48FE-40C1-BADA-0533FF604C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13" name="TextBox 12">
            <a:extLst>
              <a:ext uri="{FF2B5EF4-FFF2-40B4-BE49-F238E27FC236}">
                <a16:creationId xmlns:a16="http://schemas.microsoft.com/office/drawing/2014/main" id="{909416F2-E513-4A51-A48B-CD163D38420F}"/>
              </a:ext>
            </a:extLst>
          </p:cNvPr>
          <p:cNvSpPr txBox="1"/>
          <p:nvPr/>
        </p:nvSpPr>
        <p:spPr>
          <a:xfrm>
            <a:off x="781049" y="1574817"/>
            <a:ext cx="7620000" cy="4278728"/>
          </a:xfrm>
          <a:prstGeom prst="rect">
            <a:avLst/>
          </a:prstGeom>
          <a:noFill/>
        </p:spPr>
        <p:txBody>
          <a:bodyPr wrap="square" rtlCol="0">
            <a:noAutofit/>
          </a:bodyPr>
          <a:lstStyle/>
          <a:p>
            <a:pPr marL="285750" indent="-285750">
              <a:lnSpc>
                <a:spcPts val="4000"/>
              </a:lnSpc>
              <a:buFont typeface="Arial" panose="020B0604020202020204" pitchFamily="34" charset="0"/>
              <a:buChar char="•"/>
              <a:defRPr/>
            </a:pPr>
            <a:r>
              <a:rPr lang="en-AU" sz="2400">
                <a:solidFill>
                  <a:srgbClr val="002060"/>
                </a:solidFill>
                <a:latin typeface="Bookman Old Style" panose="02050604050505020204" pitchFamily="18" charset="0"/>
                <a:cs typeface="Arial" panose="020B0604020202020204" pitchFamily="34" charset="0"/>
              </a:rPr>
              <a:t>You </a:t>
            </a:r>
            <a:r>
              <a:rPr lang="en-AU" sz="2400" dirty="0">
                <a:solidFill>
                  <a:srgbClr val="002060"/>
                </a:solidFill>
                <a:latin typeface="Bookman Old Style" panose="02050604050505020204" pitchFamily="18" charset="0"/>
                <a:cs typeface="Arial" panose="020B0604020202020204" pitchFamily="34" charset="0"/>
              </a:rPr>
              <a:t>must record a short reflection after each session.</a:t>
            </a:r>
          </a:p>
          <a:p>
            <a:pPr marL="285750" indent="-285750">
              <a:lnSpc>
                <a:spcPts val="4000"/>
              </a:lnSpc>
              <a:buFont typeface="Arial" panose="020B0604020202020204" pitchFamily="34" charset="0"/>
              <a:buChar char="•"/>
              <a:defRPr/>
            </a:pPr>
            <a:r>
              <a:rPr lang="en-AU" sz="2400" dirty="0">
                <a:solidFill>
                  <a:srgbClr val="002060"/>
                </a:solidFill>
                <a:latin typeface="Bookman Old Style" panose="02050604050505020204" pitchFamily="18" charset="0"/>
                <a:cs typeface="Arial" panose="020B0604020202020204" pitchFamily="34" charset="0"/>
              </a:rPr>
              <a:t>Use the Session Reflection Template.</a:t>
            </a:r>
          </a:p>
          <a:p>
            <a:pPr>
              <a:lnSpc>
                <a:spcPts val="4000"/>
              </a:lnSpc>
              <a:defRPr/>
            </a:pPr>
            <a:endParaRPr lang="en-AU" sz="2400" dirty="0">
              <a:solidFill>
                <a:srgbClr val="002060"/>
              </a:solidFill>
              <a:latin typeface="Bookman Old Style" panose="02050604050505020204" pitchFamily="18" charset="0"/>
              <a:cs typeface="Arial" panose="020B0604020202020204" pitchFamily="34" charset="0"/>
            </a:endParaRPr>
          </a:p>
          <a:p>
            <a:pPr>
              <a:lnSpc>
                <a:spcPts val="4000"/>
              </a:lnSpc>
              <a:defRPr/>
            </a:pPr>
            <a:endParaRPr lang="en-AU" sz="2400" dirty="0">
              <a:solidFill>
                <a:srgbClr val="002060"/>
              </a:solidFill>
              <a:latin typeface="Bookman Old Style" panose="02050604050505020204" pitchFamily="18" charset="0"/>
              <a:cs typeface="Arial" panose="020B0604020202020204" pitchFamily="34" charset="0"/>
            </a:endParaRPr>
          </a:p>
          <a:p>
            <a:pPr marL="285750" indent="-285750">
              <a:lnSpc>
                <a:spcPts val="4000"/>
              </a:lnSpc>
              <a:buFont typeface="Arial" panose="020B0604020202020204" pitchFamily="34" charset="0"/>
              <a:buChar char="•"/>
              <a:defRPr/>
            </a:pPr>
            <a:r>
              <a:rPr lang="en-AU" sz="2400" dirty="0">
                <a:solidFill>
                  <a:srgbClr val="002060"/>
                </a:solidFill>
                <a:latin typeface="Bookman Old Style" panose="02050604050505020204" pitchFamily="18" charset="0"/>
                <a:cs typeface="Arial" panose="020B0604020202020204" pitchFamily="34" charset="0"/>
              </a:rPr>
              <a:t>File these reflections as you may need them as research material for an assessment task in another unit.</a:t>
            </a:r>
            <a:endParaRPr lang="en-US" sz="2400" dirty="0">
              <a:solidFill>
                <a:srgbClr val="002060"/>
              </a:solidFill>
              <a:latin typeface="Bookman Old Style" panose="02050604050505020204" pitchFamily="18" charset="0"/>
              <a:cs typeface="Arial" panose="020B0604020202020204" pitchFamily="34" charset="0"/>
            </a:endParaRPr>
          </a:p>
        </p:txBody>
      </p:sp>
      <p:graphicFrame>
        <p:nvGraphicFramePr>
          <p:cNvPr id="2" name="Object 1">
            <a:extLst>
              <a:ext uri="{FF2B5EF4-FFF2-40B4-BE49-F238E27FC236}">
                <a16:creationId xmlns:a16="http://schemas.microsoft.com/office/drawing/2014/main" id="{FE880F45-28B8-40DD-9F8F-AE6783CADAED}"/>
              </a:ext>
            </a:extLst>
          </p:cNvPr>
          <p:cNvGraphicFramePr>
            <a:graphicFrameLocks noChangeAspect="1"/>
          </p:cNvGraphicFramePr>
          <p:nvPr>
            <p:extLst>
              <p:ext uri="{D42A27DB-BD31-4B8C-83A1-F6EECF244321}">
                <p14:modId xmlns:p14="http://schemas.microsoft.com/office/powerpoint/2010/main" val="2184677172"/>
              </p:ext>
            </p:extLst>
          </p:nvPr>
        </p:nvGraphicFramePr>
        <p:xfrm>
          <a:off x="4114800" y="3328418"/>
          <a:ext cx="914400" cy="771525"/>
        </p:xfrm>
        <a:graphic>
          <a:graphicData uri="http://schemas.openxmlformats.org/presentationml/2006/ole">
            <mc:AlternateContent xmlns:mc="http://schemas.openxmlformats.org/markup-compatibility/2006">
              <mc:Choice xmlns:v="urn:schemas-microsoft-com:vml" Requires="v">
                <p:oleObj name="Document" showAsIcon="1" r:id="rId4" imgW="914400" imgH="771480" progId="Word.Document.12">
                  <p:embed/>
                </p:oleObj>
              </mc:Choice>
              <mc:Fallback>
                <p:oleObj name="Document" showAsIcon="1" r:id="rId4" imgW="914400" imgH="771480" progId="Word.Document.12">
                  <p:embed/>
                  <p:pic>
                    <p:nvPicPr>
                      <p:cNvPr id="0" name=""/>
                      <p:cNvPicPr/>
                      <p:nvPr/>
                    </p:nvPicPr>
                    <p:blipFill>
                      <a:blip r:embed="rId5"/>
                      <a:stretch>
                        <a:fillRect/>
                      </a:stretch>
                    </p:blipFill>
                    <p:spPr>
                      <a:xfrm>
                        <a:off x="4114800" y="332841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611223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References – 1 </a:t>
            </a:r>
          </a:p>
        </p:txBody>
      </p:sp>
      <p:sp>
        <p:nvSpPr>
          <p:cNvPr id="9" name="TextBox 8"/>
          <p:cNvSpPr txBox="1"/>
          <p:nvPr/>
        </p:nvSpPr>
        <p:spPr>
          <a:xfrm>
            <a:off x="3350413" y="3653612"/>
            <a:ext cx="2584069" cy="200055"/>
          </a:xfrm>
          <a:prstGeom prst="rect">
            <a:avLst/>
          </a:prstGeom>
          <a:noFill/>
        </p:spPr>
        <p:txBody>
          <a:bodyPr wrap="square" lIns="0" tIns="0" rtlCol="0" anchor="t">
            <a:spAutoFit/>
          </a:bodyPr>
          <a:lstStyle/>
          <a:p>
            <a:pPr algn="ctr" defTabSz="914400">
              <a:spcBef>
                <a:spcPct val="20000"/>
              </a:spcBef>
              <a:defRPr/>
            </a:pPr>
            <a:r>
              <a:rPr lang="en-US" sz="1000" spc="300" dirty="0">
                <a:solidFill>
                  <a:schemeClr val="bg1"/>
                </a:solidFill>
              </a:rPr>
              <a:t>Certificate IV in Marketing</a:t>
            </a:r>
            <a:endParaRPr lang="en-US" sz="600" spc="300" dirty="0">
              <a:solidFill>
                <a:schemeClr val="bg1"/>
              </a:solidFill>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533400" y="1358173"/>
            <a:ext cx="8153400" cy="4665255"/>
          </a:xfrm>
          <a:prstGeom prst="rect">
            <a:avLst/>
          </a:prstGeom>
          <a:noFill/>
        </p:spPr>
        <p:txBody>
          <a:bodyPr wrap="square" rtlCol="0">
            <a:noAutofit/>
          </a:bodyPr>
          <a:lstStyle/>
          <a:p>
            <a:pPr>
              <a:lnSpc>
                <a:spcPts val="2000"/>
              </a:lnSpc>
            </a:pPr>
            <a:r>
              <a:rPr lang="en-US" sz="1800" dirty="0">
                <a:solidFill>
                  <a:schemeClr val="bg1">
                    <a:lumMod val="50000"/>
                  </a:schemeClr>
                </a:solidFill>
                <a:latin typeface="Bookman Old Style" panose="02050604050505020204" pitchFamily="18" charset="0"/>
                <a:cs typeface="Arial" panose="020B0604020202020204" pitchFamily="34" charset="0"/>
              </a:rPr>
              <a:t>Bradford, A 2017, ‘The five (and more) senses’, </a:t>
            </a:r>
            <a:r>
              <a:rPr lang="en-US" sz="1800" i="1" dirty="0">
                <a:solidFill>
                  <a:schemeClr val="bg1">
                    <a:lumMod val="50000"/>
                  </a:schemeClr>
                </a:solidFill>
                <a:latin typeface="Bookman Old Style" panose="02050604050505020204" pitchFamily="18" charset="0"/>
                <a:cs typeface="Arial" panose="020B0604020202020204" pitchFamily="34" charset="0"/>
              </a:rPr>
              <a:t>Live science</a:t>
            </a:r>
            <a:r>
              <a:rPr lang="en-US" sz="1800" dirty="0">
                <a:solidFill>
                  <a:schemeClr val="bg1">
                    <a:lumMod val="50000"/>
                  </a:schemeClr>
                </a:solidFill>
                <a:latin typeface="Bookman Old Style" panose="02050604050505020204" pitchFamily="18" charset="0"/>
                <a:cs typeface="Arial" panose="020B0604020202020204" pitchFamily="34" charset="0"/>
              </a:rPr>
              <a:t>, viewed 01 August 2022, </a:t>
            </a:r>
            <a:r>
              <a:rPr lang="en-AU" sz="1800" dirty="0">
                <a:solidFill>
                  <a:schemeClr val="bg1">
                    <a:lumMod val="50000"/>
                  </a:schemeClr>
                </a:solidFill>
                <a:latin typeface="Bookman Old Style" panose="02050604050505020204" pitchFamily="18" charset="0"/>
                <a:cs typeface="Arial" panose="020B0604020202020204" pitchFamily="34" charset="0"/>
                <a:hlinkClick r:id="rId3">
                  <a:extLst>
                    <a:ext uri="{A12FA001-AC4F-418D-AE19-62706E023703}">
                      <ahyp:hlinkClr xmlns:ahyp="http://schemas.microsoft.com/office/drawing/2018/hyperlinkcolor" val="tx"/>
                    </a:ext>
                  </a:extLst>
                </a:hlinkClick>
              </a:rPr>
              <a:t>The Five (and More) Senses | Live Science</a:t>
            </a:r>
            <a:endParaRPr lang="en-US" sz="1800" dirty="0">
              <a:solidFill>
                <a:schemeClr val="bg1">
                  <a:lumMod val="50000"/>
                </a:schemeClr>
              </a:solidFill>
              <a:latin typeface="Bookman Old Style" panose="02050604050505020204" pitchFamily="18" charset="0"/>
              <a:cs typeface="Arial" panose="020B0604020202020204" pitchFamily="34" charset="0"/>
            </a:endParaRPr>
          </a:p>
          <a:p>
            <a:pPr>
              <a:lnSpc>
                <a:spcPts val="2000"/>
              </a:lnSpc>
            </a:pPr>
            <a:endParaRPr lang="en-AU" sz="1800" dirty="0">
              <a:solidFill>
                <a:srgbClr val="960000"/>
              </a:solidFill>
              <a:latin typeface="Bookman Old Style" panose="02050604050505020204" pitchFamily="18" charset="0"/>
              <a:cs typeface="Arial" panose="020B0604020202020204" pitchFamily="34" charset="0"/>
            </a:endParaRPr>
          </a:p>
          <a:p>
            <a:pPr>
              <a:lnSpc>
                <a:spcPts val="2000"/>
              </a:lnSpc>
            </a:pPr>
            <a:r>
              <a:rPr lang="en-AU" sz="1800" dirty="0">
                <a:solidFill>
                  <a:schemeClr val="bg1">
                    <a:lumMod val="50000"/>
                  </a:schemeClr>
                </a:solidFill>
                <a:latin typeface="Bookman Old Style" panose="02050604050505020204" pitchFamily="18" charset="0"/>
                <a:cs typeface="Arial" panose="020B0604020202020204" pitchFamily="34" charset="0"/>
              </a:rPr>
              <a:t>Cole, K. 2016, </a:t>
            </a:r>
            <a:r>
              <a:rPr lang="en-AU" sz="1800" i="1" dirty="0">
                <a:solidFill>
                  <a:schemeClr val="bg1">
                    <a:lumMod val="50000"/>
                  </a:schemeClr>
                </a:solidFill>
                <a:latin typeface="Bookman Old Style" panose="02050604050505020204" pitchFamily="18" charset="0"/>
                <a:cs typeface="Arial" panose="020B0604020202020204" pitchFamily="34" charset="0"/>
              </a:rPr>
              <a:t>Management theory and practice</a:t>
            </a:r>
            <a:r>
              <a:rPr lang="en-AU" sz="1800" dirty="0">
                <a:solidFill>
                  <a:schemeClr val="bg1">
                    <a:lumMod val="50000"/>
                  </a:schemeClr>
                </a:solidFill>
                <a:latin typeface="Bookman Old Style" panose="02050604050505020204" pitchFamily="18" charset="0"/>
                <a:cs typeface="Arial" panose="020B0604020202020204" pitchFamily="34" charset="0"/>
              </a:rPr>
              <a:t>, 6th edn, Cengage Learning.</a:t>
            </a:r>
          </a:p>
          <a:p>
            <a:pPr>
              <a:lnSpc>
                <a:spcPts val="2000"/>
              </a:lnSpc>
            </a:pPr>
            <a:endParaRPr lang="en-US" sz="1800" dirty="0">
              <a:solidFill>
                <a:srgbClr val="960000"/>
              </a:solidFill>
              <a:latin typeface="Bookman Old Style" panose="02050604050505020204" pitchFamily="18" charset="0"/>
              <a:cs typeface="Arial" panose="020B0604020202020204" pitchFamily="34" charset="0"/>
            </a:endParaRPr>
          </a:p>
          <a:p>
            <a:pPr>
              <a:lnSpc>
                <a:spcPts val="2000"/>
              </a:lnSpc>
            </a:pPr>
            <a:r>
              <a:rPr lang="en-US" sz="1800" dirty="0">
                <a:solidFill>
                  <a:schemeClr val="bg1">
                    <a:lumMod val="50000"/>
                  </a:schemeClr>
                </a:solidFill>
                <a:latin typeface="Bookman Old Style" panose="02050604050505020204" pitchFamily="18" charset="0"/>
                <a:cs typeface="Arial" panose="020B0604020202020204" pitchFamily="34" charset="0"/>
              </a:rPr>
              <a:t>dailyencouragement, 2022, “[When things go wrong], viewed 01 August 2022, </a:t>
            </a:r>
            <a:r>
              <a:rPr lang="en-AU" sz="1800" dirty="0">
                <a:solidFill>
                  <a:schemeClr val="bg1">
                    <a:lumMod val="50000"/>
                  </a:schemeClr>
                </a:solidFill>
                <a:latin typeface="Bookman Old Style" panose="02050604050505020204" pitchFamily="18" charset="0"/>
                <a:cs typeface="Arial" panose="020B0604020202020204" pitchFamily="34" charset="0"/>
                <a:hlinkClick r:id="rId4">
                  <a:extLst>
                    <a:ext uri="{A12FA001-AC4F-418D-AE19-62706E023703}">
                      <ahyp:hlinkClr xmlns:ahyp="http://schemas.microsoft.com/office/drawing/2018/hyperlinkcolor" val="tx"/>
                    </a:ext>
                  </a:extLst>
                </a:hlinkClick>
              </a:rPr>
              <a:t>wheels_fall_off.jpg (225×172) (dailyencouragement.net)</a:t>
            </a:r>
            <a:endParaRPr lang="en-US" sz="1800" dirty="0">
              <a:solidFill>
                <a:schemeClr val="bg1">
                  <a:lumMod val="50000"/>
                </a:schemeClr>
              </a:solidFill>
              <a:latin typeface="Bookman Old Style" panose="02050604050505020204" pitchFamily="18" charset="0"/>
              <a:cs typeface="Arial" panose="020B0604020202020204" pitchFamily="34" charset="0"/>
            </a:endParaRPr>
          </a:p>
          <a:p>
            <a:pPr>
              <a:lnSpc>
                <a:spcPts val="2000"/>
              </a:lnSpc>
            </a:pPr>
            <a:endParaRPr lang="en-AU" sz="1800" dirty="0">
              <a:solidFill>
                <a:schemeClr val="bg1">
                  <a:lumMod val="50000"/>
                </a:schemeClr>
              </a:solidFill>
              <a:latin typeface="Bookman Old Style" panose="02050604050505020204" pitchFamily="18" charset="0"/>
              <a:cs typeface="Arial" panose="020B0604020202020204" pitchFamily="34" charset="0"/>
            </a:endParaRPr>
          </a:p>
          <a:p>
            <a:pPr>
              <a:lnSpc>
                <a:spcPts val="2000"/>
              </a:lnSpc>
            </a:pPr>
            <a:r>
              <a:rPr lang="en-US" sz="1800" dirty="0">
                <a:solidFill>
                  <a:schemeClr val="bg1">
                    <a:lumMod val="50000"/>
                  </a:schemeClr>
                </a:solidFill>
                <a:latin typeface="Bookman Old Style" panose="02050604050505020204" pitchFamily="18" charset="0"/>
                <a:cs typeface="Arial" panose="020B0604020202020204" pitchFamily="34" charset="0"/>
              </a:rPr>
              <a:t>etcproject, 2022, [Pictures], viewed 01 August 2022,</a:t>
            </a:r>
          </a:p>
          <a:p>
            <a:pPr>
              <a:lnSpc>
                <a:spcPts val="2000"/>
              </a:lnSpc>
            </a:pPr>
            <a:r>
              <a:rPr lang="en-AU" sz="1800" dirty="0">
                <a:solidFill>
                  <a:schemeClr val="bg1">
                    <a:lumMod val="50000"/>
                  </a:schemeClr>
                </a:solidFill>
                <a:latin typeface="Bookman Old Style" panose="02050604050505020204" pitchFamily="18" charset="0"/>
                <a:cs typeface="Arial" panose="020B0604020202020204" pitchFamily="34" charset="0"/>
                <a:hlinkClick r:id="rId5">
                  <a:extLst>
                    <a:ext uri="{A12FA001-AC4F-418D-AE19-62706E023703}">
                      <ahyp:hlinkClr xmlns:ahyp="http://schemas.microsoft.com/office/drawing/2018/hyperlinkcolor" val="tx"/>
                    </a:ext>
                  </a:extLst>
                </a:hlinkClick>
              </a:rPr>
              <a:t>Business-Presentation.jpeg (840×420) (etcproject.eu)</a:t>
            </a:r>
            <a:endParaRPr lang="en-AU" sz="1800" dirty="0">
              <a:solidFill>
                <a:schemeClr val="bg1">
                  <a:lumMod val="50000"/>
                </a:schemeClr>
              </a:solidFill>
              <a:latin typeface="Bookman Old Style" panose="02050604050505020204" pitchFamily="18" charset="0"/>
              <a:cs typeface="Arial" panose="020B0604020202020204" pitchFamily="34" charset="0"/>
            </a:endParaRPr>
          </a:p>
          <a:p>
            <a:pPr>
              <a:lnSpc>
                <a:spcPts val="2000"/>
              </a:lnSpc>
            </a:pPr>
            <a:endParaRPr lang="en-AU" sz="1800" dirty="0">
              <a:solidFill>
                <a:schemeClr val="bg1">
                  <a:lumMod val="50000"/>
                </a:schemeClr>
              </a:solidFill>
              <a:latin typeface="Bookman Old Style" panose="02050604050505020204" pitchFamily="18" charset="0"/>
              <a:cs typeface="Arial" panose="020B0604020202020204" pitchFamily="34" charset="0"/>
            </a:endParaRPr>
          </a:p>
          <a:p>
            <a:pPr>
              <a:lnSpc>
                <a:spcPts val="2000"/>
              </a:lnSpc>
            </a:pPr>
            <a:r>
              <a:rPr lang="en-AU" sz="1800" dirty="0">
                <a:solidFill>
                  <a:schemeClr val="bg1">
                    <a:lumMod val="50000"/>
                  </a:schemeClr>
                </a:solidFill>
                <a:latin typeface="Bookman Old Style" panose="02050604050505020204" pitchFamily="18" charset="0"/>
                <a:cs typeface="Arial" panose="020B0604020202020204" pitchFamily="34" charset="0"/>
              </a:rPr>
              <a:t>Howcast, 2010, ‘How to make a YouTube video using PowerPoint’, viewed </a:t>
            </a:r>
            <a:r>
              <a:rPr lang="en-US" sz="1800" dirty="0">
                <a:solidFill>
                  <a:schemeClr val="bg1">
                    <a:lumMod val="50000"/>
                  </a:schemeClr>
                </a:solidFill>
                <a:latin typeface="Bookman Old Style" panose="02050604050505020204" pitchFamily="18" charset="0"/>
                <a:cs typeface="Arial" panose="020B0604020202020204" pitchFamily="34" charset="0"/>
              </a:rPr>
              <a:t>01 August 2022</a:t>
            </a:r>
            <a:r>
              <a:rPr lang="en-AU" sz="1800" dirty="0">
                <a:solidFill>
                  <a:schemeClr val="bg1">
                    <a:lumMod val="50000"/>
                  </a:schemeClr>
                </a:solidFill>
                <a:latin typeface="Bookman Old Style" panose="02050604050505020204" pitchFamily="18" charset="0"/>
                <a:cs typeface="Arial" panose="020B0604020202020204" pitchFamily="34" charset="0"/>
              </a:rPr>
              <a:t>, </a:t>
            </a:r>
            <a:r>
              <a:rPr lang="en-AU" sz="1800" dirty="0">
                <a:solidFill>
                  <a:schemeClr val="bg1">
                    <a:lumMod val="50000"/>
                  </a:schemeClr>
                </a:solidFill>
                <a:latin typeface="Bookman Old Style" panose="02050604050505020204" pitchFamily="18" charset="0"/>
                <a:cs typeface="Arial" panose="020B0604020202020204" pitchFamily="34" charset="0"/>
                <a:hlinkClick r:id="rId6">
                  <a:extLst>
                    <a:ext uri="{A12FA001-AC4F-418D-AE19-62706E023703}">
                      <ahyp:hlinkClr xmlns:ahyp="http://schemas.microsoft.com/office/drawing/2018/hyperlinkcolor" val="tx"/>
                    </a:ext>
                  </a:extLst>
                </a:hlinkClick>
              </a:rPr>
              <a:t>How to Make a YouTube Video Using PowerPoint - YouTube</a:t>
            </a:r>
            <a:endParaRPr lang="en-AU" sz="1800" dirty="0">
              <a:solidFill>
                <a:schemeClr val="bg1">
                  <a:lumMod val="50000"/>
                </a:schemeClr>
              </a:solidFill>
              <a:latin typeface="Bookman Old Style" panose="02050604050505020204" pitchFamily="18" charset="0"/>
              <a:cs typeface="Arial" panose="020B0604020202020204" pitchFamily="34" charset="0"/>
            </a:endParaRPr>
          </a:p>
          <a:p>
            <a:pPr>
              <a:lnSpc>
                <a:spcPts val="2000"/>
              </a:lnSpc>
            </a:pPr>
            <a:endParaRPr lang="en-US" sz="1800" dirty="0">
              <a:solidFill>
                <a:schemeClr val="bg1">
                  <a:lumMod val="50000"/>
                </a:schemeClr>
              </a:solidFill>
              <a:latin typeface="Bookman Old Style" panose="02050604050505020204" pitchFamily="18" charset="0"/>
              <a:cs typeface="Arial" panose="020B0604020202020204" pitchFamily="34" charset="0"/>
            </a:endParaRPr>
          </a:p>
          <a:p>
            <a:pPr>
              <a:lnSpc>
                <a:spcPts val="2000"/>
              </a:lnSpc>
            </a:pPr>
            <a:r>
              <a:rPr lang="en-US" sz="1800" dirty="0">
                <a:solidFill>
                  <a:schemeClr val="bg1">
                    <a:lumMod val="50000"/>
                  </a:schemeClr>
                </a:solidFill>
                <a:latin typeface="Bookman Old Style" panose="02050604050505020204" pitchFamily="18" charset="0"/>
                <a:cs typeface="Arial" panose="020B0604020202020204" pitchFamily="34" charset="0"/>
              </a:rPr>
              <a:t>OSS, 2022, </a:t>
            </a:r>
            <a:r>
              <a:rPr lang="en-US" sz="1800" i="1" dirty="0">
                <a:solidFill>
                  <a:schemeClr val="bg1">
                    <a:lumMod val="50000"/>
                  </a:schemeClr>
                </a:solidFill>
                <a:latin typeface="Bookman Old Style" panose="02050604050505020204" pitchFamily="18" charset="0"/>
                <a:cs typeface="Arial" panose="020B0604020202020204" pitchFamily="34" charset="0"/>
              </a:rPr>
              <a:t>Presentation PowerPoint Template</a:t>
            </a:r>
          </a:p>
          <a:p>
            <a:pPr>
              <a:lnSpc>
                <a:spcPts val="2000"/>
              </a:lnSpc>
            </a:pPr>
            <a:endParaRPr lang="en-US" sz="1800" dirty="0">
              <a:solidFill>
                <a:schemeClr val="bg1">
                  <a:lumMod val="50000"/>
                </a:schemeClr>
              </a:solidFill>
              <a:latin typeface="Bookman Old Style" panose="02050604050505020204" pitchFamily="18" charset="0"/>
              <a:cs typeface="Arial" panose="020B0604020202020204" pitchFamily="34" charset="0"/>
            </a:endParaRPr>
          </a:p>
        </p:txBody>
      </p:sp>
      <p:sp>
        <p:nvSpPr>
          <p:cNvPr id="8" name="TextBox 7">
            <a:extLst>
              <a:ext uri="{FF2B5EF4-FFF2-40B4-BE49-F238E27FC236}">
                <a16:creationId xmlns:a16="http://schemas.microsoft.com/office/drawing/2014/main" id="{DCCC0C9D-9EE9-4379-A02F-C4F5B7C0F950}"/>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BSBCMM411 Make Presentations – Session 02</a:t>
            </a:r>
          </a:p>
        </p:txBody>
      </p:sp>
      <p:sp>
        <p:nvSpPr>
          <p:cNvPr id="10" name="TextBox 9">
            <a:extLst>
              <a:ext uri="{FF2B5EF4-FFF2-40B4-BE49-F238E27FC236}">
                <a16:creationId xmlns:a16="http://schemas.microsoft.com/office/drawing/2014/main" id="{EE4025F9-B39A-4786-BDCD-379B9A307AB9}"/>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v20210801</a:t>
            </a:r>
          </a:p>
        </p:txBody>
      </p:sp>
      <p:pic>
        <p:nvPicPr>
          <p:cNvPr id="12" name="Picture 11" descr="Logo, company name&#10;&#10;Description automatically generated">
            <a:extLst>
              <a:ext uri="{FF2B5EF4-FFF2-40B4-BE49-F238E27FC236}">
                <a16:creationId xmlns:a16="http://schemas.microsoft.com/office/drawing/2014/main" id="{6E864633-940F-4DF4-A259-FB4BF4DDED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Tree>
    <p:extLst>
      <p:ext uri="{BB962C8B-B14F-4D97-AF65-F5344CB8AC3E}">
        <p14:creationId xmlns:p14="http://schemas.microsoft.com/office/powerpoint/2010/main" val="4099398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References – 2 </a:t>
            </a:r>
          </a:p>
        </p:txBody>
      </p:sp>
      <p:sp>
        <p:nvSpPr>
          <p:cNvPr id="9" name="TextBox 8"/>
          <p:cNvSpPr txBox="1"/>
          <p:nvPr/>
        </p:nvSpPr>
        <p:spPr>
          <a:xfrm>
            <a:off x="3350413" y="3653612"/>
            <a:ext cx="2584069" cy="200055"/>
          </a:xfrm>
          <a:prstGeom prst="rect">
            <a:avLst/>
          </a:prstGeom>
          <a:noFill/>
        </p:spPr>
        <p:txBody>
          <a:bodyPr wrap="square" lIns="0" tIns="0" rtlCol="0" anchor="t">
            <a:spAutoFit/>
          </a:bodyPr>
          <a:lstStyle/>
          <a:p>
            <a:pPr algn="ctr" defTabSz="914400">
              <a:spcBef>
                <a:spcPct val="20000"/>
              </a:spcBef>
              <a:defRPr/>
            </a:pPr>
            <a:r>
              <a:rPr lang="en-US" sz="1000" spc="300" dirty="0">
                <a:solidFill>
                  <a:schemeClr val="bg1"/>
                </a:solidFill>
              </a:rPr>
              <a:t>Certificate IV in Marketing</a:t>
            </a:r>
            <a:endParaRPr lang="en-US" sz="600" spc="300" dirty="0">
              <a:solidFill>
                <a:schemeClr val="bg1"/>
              </a:solidFill>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533400" y="1369565"/>
            <a:ext cx="8153400" cy="4845539"/>
          </a:xfrm>
          <a:prstGeom prst="rect">
            <a:avLst/>
          </a:prstGeom>
          <a:noFill/>
        </p:spPr>
        <p:txBody>
          <a:bodyPr wrap="square" rtlCol="0">
            <a:noAutofit/>
          </a:bodyPr>
          <a:lstStyle/>
          <a:p>
            <a:pPr>
              <a:lnSpc>
                <a:spcPts val="2000"/>
              </a:lnSpc>
            </a:pPr>
            <a:r>
              <a:rPr lang="en-US" sz="1800" dirty="0">
                <a:solidFill>
                  <a:schemeClr val="bg1">
                    <a:lumMod val="50000"/>
                  </a:schemeClr>
                </a:solidFill>
                <a:latin typeface="Bookman Old Style" panose="02050604050505020204" pitchFamily="18" charset="0"/>
                <a:cs typeface="Arial" panose="020B0604020202020204" pitchFamily="34" charset="0"/>
              </a:rPr>
              <a:t>publicdomainpictures, 2022, [Graphs], viewed 01 August 2022,</a:t>
            </a:r>
          </a:p>
          <a:p>
            <a:pPr>
              <a:lnSpc>
                <a:spcPts val="2000"/>
              </a:lnSpc>
            </a:pPr>
            <a:r>
              <a:rPr lang="en-AU" sz="1800" dirty="0">
                <a:solidFill>
                  <a:schemeClr val="bg1">
                    <a:lumMod val="50000"/>
                  </a:schemeClr>
                </a:solidFill>
                <a:latin typeface="Bookman Old Style" panose="02050604050505020204" pitchFamily="18" charset="0"/>
                <a:cs typeface="Arial" panose="020B0604020202020204" pitchFamily="34" charset="0"/>
                <a:hlinkClick r:id="rId3">
                  <a:extLst>
                    <a:ext uri="{A12FA001-AC4F-418D-AE19-62706E023703}">
                      <ahyp:hlinkClr xmlns:ahyp="http://schemas.microsoft.com/office/drawing/2018/hyperlinkcolor" val="tx"/>
                    </a:ext>
                  </a:extLst>
                </a:hlinkClick>
              </a:rPr>
              <a:t>graph.jpg (1920×1440) (publicdomainpictures.net)</a:t>
            </a:r>
            <a:endParaRPr lang="en-AU" sz="1800" dirty="0">
              <a:solidFill>
                <a:schemeClr val="bg1">
                  <a:lumMod val="50000"/>
                </a:schemeClr>
              </a:solidFill>
              <a:latin typeface="Bookman Old Style" panose="02050604050505020204" pitchFamily="18" charset="0"/>
              <a:cs typeface="Arial" panose="020B0604020202020204" pitchFamily="34" charset="0"/>
            </a:endParaRPr>
          </a:p>
          <a:p>
            <a:pPr>
              <a:lnSpc>
                <a:spcPts val="2000"/>
              </a:lnSpc>
            </a:pPr>
            <a:endParaRPr lang="en-US" sz="1800" dirty="0">
              <a:solidFill>
                <a:schemeClr val="bg1">
                  <a:lumMod val="50000"/>
                </a:schemeClr>
              </a:solidFill>
              <a:latin typeface="Bookman Old Style" panose="02050604050505020204" pitchFamily="18" charset="0"/>
              <a:cs typeface="Arial" panose="020B0604020202020204" pitchFamily="34" charset="0"/>
            </a:endParaRPr>
          </a:p>
          <a:p>
            <a:pPr>
              <a:lnSpc>
                <a:spcPts val="2000"/>
              </a:lnSpc>
            </a:pPr>
            <a:r>
              <a:rPr lang="en-US" sz="1800" dirty="0">
                <a:solidFill>
                  <a:schemeClr val="bg1">
                    <a:lumMod val="50000"/>
                  </a:schemeClr>
                </a:solidFill>
                <a:latin typeface="Bookman Old Style" panose="02050604050505020204" pitchFamily="18" charset="0"/>
                <a:cs typeface="Arial" panose="020B0604020202020204" pitchFamily="34" charset="0"/>
              </a:rPr>
              <a:t>Reffie, A. 2017, ‘6 sound clips for presentations’, </a:t>
            </a:r>
            <a:r>
              <a:rPr lang="en-US" sz="1800" i="1" dirty="0">
                <a:solidFill>
                  <a:schemeClr val="bg1">
                    <a:lumMod val="50000"/>
                  </a:schemeClr>
                </a:solidFill>
                <a:latin typeface="Bookman Old Style" panose="02050604050505020204" pitchFamily="18" charset="0"/>
                <a:cs typeface="Arial" panose="020B0604020202020204" pitchFamily="34" charset="0"/>
              </a:rPr>
              <a:t>Storyblocks, </a:t>
            </a:r>
            <a:r>
              <a:rPr lang="en-US" sz="1800" dirty="0">
                <a:solidFill>
                  <a:schemeClr val="bg1">
                    <a:lumMod val="50000"/>
                  </a:schemeClr>
                </a:solidFill>
                <a:latin typeface="Bookman Old Style" panose="02050604050505020204" pitchFamily="18" charset="0"/>
                <a:cs typeface="Arial" panose="020B0604020202020204" pitchFamily="34" charset="0"/>
              </a:rPr>
              <a:t>viewed</a:t>
            </a:r>
            <a:r>
              <a:rPr lang="en-US" sz="1800" i="1" dirty="0">
                <a:solidFill>
                  <a:schemeClr val="bg1">
                    <a:lumMod val="50000"/>
                  </a:schemeClr>
                </a:solidFill>
                <a:latin typeface="Bookman Old Style" panose="02050604050505020204" pitchFamily="18" charset="0"/>
                <a:cs typeface="Arial" panose="020B0604020202020204" pitchFamily="34" charset="0"/>
              </a:rPr>
              <a:t> </a:t>
            </a:r>
            <a:r>
              <a:rPr lang="en-US" sz="1800" dirty="0">
                <a:solidFill>
                  <a:schemeClr val="bg1">
                    <a:lumMod val="50000"/>
                  </a:schemeClr>
                </a:solidFill>
                <a:latin typeface="Bookman Old Style" panose="02050604050505020204" pitchFamily="18" charset="0"/>
                <a:cs typeface="Arial" panose="020B0604020202020204" pitchFamily="34" charset="0"/>
              </a:rPr>
              <a:t>01 August 2022</a:t>
            </a:r>
            <a:r>
              <a:rPr lang="en-US" sz="1800" i="1" dirty="0">
                <a:solidFill>
                  <a:schemeClr val="bg1">
                    <a:lumMod val="50000"/>
                  </a:schemeClr>
                </a:solidFill>
                <a:latin typeface="Bookman Old Style" panose="02050604050505020204" pitchFamily="18" charset="0"/>
                <a:cs typeface="Arial" panose="020B0604020202020204" pitchFamily="34" charset="0"/>
              </a:rPr>
              <a:t>, </a:t>
            </a:r>
            <a:r>
              <a:rPr lang="en-AU" sz="1800" dirty="0">
                <a:solidFill>
                  <a:schemeClr val="bg1">
                    <a:lumMod val="50000"/>
                  </a:schemeClr>
                </a:solidFill>
                <a:latin typeface="Bookman Old Style" panose="02050604050505020204" pitchFamily="18" charset="0"/>
                <a:cs typeface="Arial" panose="020B0604020202020204" pitchFamily="34" charset="0"/>
                <a:hlinkClick r:id="rId4">
                  <a:extLst>
                    <a:ext uri="{A12FA001-AC4F-418D-AE19-62706E023703}">
                      <ahyp:hlinkClr xmlns:ahyp="http://schemas.microsoft.com/office/drawing/2018/hyperlinkcolor" val="tx"/>
                    </a:ext>
                  </a:extLst>
                </a:hlinkClick>
              </a:rPr>
              <a:t>6 Sound Clips for Presentations - Storyblocks</a:t>
            </a:r>
            <a:endParaRPr lang="en-US" sz="1800" dirty="0">
              <a:solidFill>
                <a:schemeClr val="bg1">
                  <a:lumMod val="50000"/>
                </a:schemeClr>
              </a:solidFill>
              <a:latin typeface="Bookman Old Style" panose="02050604050505020204" pitchFamily="18" charset="0"/>
              <a:cs typeface="Arial" panose="020B0604020202020204" pitchFamily="34" charset="0"/>
            </a:endParaRPr>
          </a:p>
          <a:p>
            <a:pPr>
              <a:lnSpc>
                <a:spcPts val="2000"/>
              </a:lnSpc>
            </a:pPr>
            <a:endParaRPr lang="en-US" sz="1800" dirty="0">
              <a:solidFill>
                <a:schemeClr val="bg1">
                  <a:lumMod val="50000"/>
                </a:schemeClr>
              </a:solidFill>
              <a:latin typeface="Bookman Old Style" panose="02050604050505020204" pitchFamily="18" charset="0"/>
              <a:cs typeface="Arial" panose="020B0604020202020204" pitchFamily="34" charset="0"/>
            </a:endParaRPr>
          </a:p>
          <a:p>
            <a:pPr>
              <a:lnSpc>
                <a:spcPts val="2000"/>
              </a:lnSpc>
            </a:pPr>
            <a:r>
              <a:rPr lang="en-US" sz="1800" dirty="0">
                <a:solidFill>
                  <a:schemeClr val="bg1">
                    <a:lumMod val="50000"/>
                  </a:schemeClr>
                </a:solidFill>
                <a:latin typeface="Bookman Old Style" panose="02050604050505020204" pitchFamily="18" charset="0"/>
                <a:cs typeface="Arial" panose="020B0604020202020204" pitchFamily="34" charset="0"/>
              </a:rPr>
              <a:t>saylordotorg, 2022, [Charts], viewed 01 August 2022, </a:t>
            </a:r>
            <a:r>
              <a:rPr lang="en-AU" sz="1800" dirty="0">
                <a:solidFill>
                  <a:schemeClr val="bg1">
                    <a:lumMod val="50000"/>
                  </a:schemeClr>
                </a:solidFill>
                <a:latin typeface="Bookman Old Style" panose="02050604050505020204" pitchFamily="18" charset="0"/>
                <a:cs typeface="Arial" panose="020B0604020202020204" pitchFamily="34" charset="0"/>
                <a:hlinkClick r:id="rId5">
                  <a:extLst>
                    <a:ext uri="{A12FA001-AC4F-418D-AE19-62706E023703}">
                      <ahyp:hlinkClr xmlns:ahyp="http://schemas.microsoft.com/office/drawing/2018/hyperlinkcolor" val="tx"/>
                    </a:ext>
                  </a:extLst>
                </a:hlinkClick>
              </a:rPr>
              <a:t>94690571912e82ab646afdda4d68a58e.jpg (1540×1384) (saylordotorg.github.io)</a:t>
            </a:r>
            <a:endParaRPr lang="en-AU" sz="1800" dirty="0">
              <a:solidFill>
                <a:schemeClr val="bg1">
                  <a:lumMod val="50000"/>
                </a:schemeClr>
              </a:solidFill>
              <a:latin typeface="Bookman Old Style" panose="02050604050505020204" pitchFamily="18" charset="0"/>
              <a:cs typeface="Arial" panose="020B0604020202020204" pitchFamily="34" charset="0"/>
            </a:endParaRPr>
          </a:p>
          <a:p>
            <a:pPr>
              <a:lnSpc>
                <a:spcPts val="2000"/>
              </a:lnSpc>
            </a:pPr>
            <a:endParaRPr lang="en-US" sz="1800" dirty="0">
              <a:solidFill>
                <a:schemeClr val="bg1">
                  <a:lumMod val="50000"/>
                </a:schemeClr>
              </a:solidFill>
              <a:latin typeface="Bookman Old Style" panose="02050604050505020204" pitchFamily="18" charset="0"/>
              <a:cs typeface="Arial" panose="020B0604020202020204" pitchFamily="34" charset="0"/>
            </a:endParaRPr>
          </a:p>
          <a:p>
            <a:pPr>
              <a:lnSpc>
                <a:spcPts val="2000"/>
              </a:lnSpc>
            </a:pPr>
            <a:r>
              <a:rPr lang="en-US" sz="1800" dirty="0">
                <a:solidFill>
                  <a:schemeClr val="bg1">
                    <a:lumMod val="50000"/>
                  </a:schemeClr>
                </a:solidFill>
                <a:latin typeface="Bookman Old Style" panose="02050604050505020204" pitchFamily="18" charset="0"/>
                <a:cs typeface="Arial" panose="020B0604020202020204" pitchFamily="34" charset="0"/>
              </a:rPr>
              <a:t>Talking Matters, 2015, ‘Our 9 senses, yes 9!’, </a:t>
            </a:r>
            <a:r>
              <a:rPr lang="en-US" sz="1800" i="1" dirty="0">
                <a:solidFill>
                  <a:schemeClr val="bg1">
                    <a:lumMod val="50000"/>
                  </a:schemeClr>
                </a:solidFill>
                <a:latin typeface="Bookman Old Style" panose="02050604050505020204" pitchFamily="18" charset="0"/>
                <a:cs typeface="Arial" panose="020B0604020202020204" pitchFamily="34" charset="0"/>
              </a:rPr>
              <a:t>Talking matters</a:t>
            </a:r>
            <a:r>
              <a:rPr lang="en-US" sz="1800" dirty="0">
                <a:solidFill>
                  <a:schemeClr val="bg1">
                    <a:lumMod val="50000"/>
                  </a:schemeClr>
                </a:solidFill>
                <a:latin typeface="Bookman Old Style" panose="02050604050505020204" pitchFamily="18" charset="0"/>
                <a:cs typeface="Arial" panose="020B0604020202020204" pitchFamily="34" charset="0"/>
              </a:rPr>
              <a:t>, viewed 01 August 2022 021, </a:t>
            </a:r>
            <a:r>
              <a:rPr lang="en-AU" sz="1800" dirty="0">
                <a:solidFill>
                  <a:schemeClr val="bg1">
                    <a:lumMod val="50000"/>
                  </a:schemeClr>
                </a:solidFill>
                <a:latin typeface="Bookman Old Style" panose="02050604050505020204" pitchFamily="18" charset="0"/>
                <a:cs typeface="Arial" panose="020B0604020202020204" pitchFamily="34" charset="0"/>
                <a:hlinkClick r:id="rId6">
                  <a:extLst>
                    <a:ext uri="{A12FA001-AC4F-418D-AE19-62706E023703}">
                      <ahyp:hlinkClr xmlns:ahyp="http://schemas.microsoft.com/office/drawing/2018/hyperlinkcolor" val="tx"/>
                    </a:ext>
                  </a:extLst>
                </a:hlinkClick>
              </a:rPr>
              <a:t>Our 9 senses, yes 9! / Talking Matters, Adelaide, South Australia</a:t>
            </a:r>
            <a:endParaRPr lang="en-AU" sz="1800" dirty="0">
              <a:solidFill>
                <a:schemeClr val="bg1">
                  <a:lumMod val="50000"/>
                </a:schemeClr>
              </a:solidFill>
              <a:latin typeface="Bookman Old Style" panose="02050604050505020204" pitchFamily="18" charset="0"/>
              <a:cs typeface="Arial" panose="020B0604020202020204" pitchFamily="34" charset="0"/>
            </a:endParaRPr>
          </a:p>
          <a:p>
            <a:pPr>
              <a:lnSpc>
                <a:spcPts val="2000"/>
              </a:lnSpc>
            </a:pPr>
            <a:endParaRPr lang="en-AU" dirty="0">
              <a:solidFill>
                <a:schemeClr val="bg1">
                  <a:lumMod val="50000"/>
                </a:schemeClr>
              </a:solidFill>
              <a:latin typeface="Bookman Old Style" panose="02050604050505020204" pitchFamily="18" charset="0"/>
              <a:cs typeface="Arial" panose="020B0604020202020204" pitchFamily="34" charset="0"/>
            </a:endParaRPr>
          </a:p>
          <a:p>
            <a:pPr>
              <a:lnSpc>
                <a:spcPts val="2000"/>
              </a:lnSpc>
            </a:pPr>
            <a:r>
              <a:rPr lang="en-AU" dirty="0">
                <a:solidFill>
                  <a:schemeClr val="bg1">
                    <a:lumMod val="50000"/>
                  </a:schemeClr>
                </a:solidFill>
                <a:latin typeface="Bookman Old Style" panose="02050604050505020204" pitchFamily="18" charset="0"/>
                <a:cs typeface="Arial" panose="020B0604020202020204" pitchFamily="34" charset="0"/>
              </a:rPr>
              <a:t>ygraph, 2022, [Tables], viewed </a:t>
            </a:r>
            <a:r>
              <a:rPr lang="en-US" sz="1800" dirty="0">
                <a:solidFill>
                  <a:schemeClr val="bg1">
                    <a:lumMod val="50000"/>
                  </a:schemeClr>
                </a:solidFill>
                <a:latin typeface="Bookman Old Style" panose="02050604050505020204" pitchFamily="18" charset="0"/>
                <a:cs typeface="Arial" panose="020B0604020202020204" pitchFamily="34" charset="0"/>
              </a:rPr>
              <a:t>01 August 2022</a:t>
            </a:r>
            <a:r>
              <a:rPr lang="en-AU" dirty="0">
                <a:solidFill>
                  <a:schemeClr val="bg1">
                    <a:lumMod val="50000"/>
                  </a:schemeClr>
                </a:solidFill>
                <a:latin typeface="Bookman Old Style" panose="02050604050505020204" pitchFamily="18" charset="0"/>
                <a:cs typeface="Arial" panose="020B0604020202020204" pitchFamily="34" charset="0"/>
              </a:rPr>
              <a:t>,</a:t>
            </a:r>
          </a:p>
          <a:p>
            <a:pPr>
              <a:lnSpc>
                <a:spcPts val="2000"/>
              </a:lnSpc>
            </a:pPr>
            <a:r>
              <a:rPr lang="fr-FR" dirty="0">
                <a:solidFill>
                  <a:schemeClr val="bg1">
                    <a:lumMod val="50000"/>
                  </a:schemeClr>
                </a:solidFill>
                <a:latin typeface="Bookman Old Style" panose="02050604050505020204" pitchFamily="18" charset="0"/>
                <a:cs typeface="Arial" panose="020B0604020202020204" pitchFamily="34" charset="0"/>
                <a:hlinkClick r:id="rId7">
                  <a:extLst>
                    <a:ext uri="{A12FA001-AC4F-418D-AE19-62706E023703}">
                      <ahyp:hlinkClr xmlns:ahyp="http://schemas.microsoft.com/office/drawing/2018/hyperlinkcolor" val="tx"/>
                    </a:ext>
                  </a:extLst>
                </a:hlinkClick>
              </a:rPr>
              <a:t>multiplicationchart-20110723T004621-3exyf5n.png (1600×1472) (ygraph.com)</a:t>
            </a:r>
            <a:r>
              <a:rPr lang="en-AU" dirty="0">
                <a:solidFill>
                  <a:schemeClr val="bg1">
                    <a:lumMod val="50000"/>
                  </a:schemeClr>
                </a:solidFill>
                <a:latin typeface="Bookman Old Style" panose="02050604050505020204" pitchFamily="18" charset="0"/>
                <a:cs typeface="Arial" panose="020B0604020202020204" pitchFamily="34" charset="0"/>
                <a:hlinkClick r:id="rId3">
                  <a:extLst>
                    <a:ext uri="{A12FA001-AC4F-418D-AE19-62706E023703}">
                      <ahyp:hlinkClr xmlns:ahyp="http://schemas.microsoft.com/office/drawing/2018/hyperlinkcolor" val="tx"/>
                    </a:ext>
                  </a:extLst>
                </a:hlinkClick>
              </a:rPr>
              <a:t>graph.jpg (1920×1440) (publicdomainpictures.net)</a:t>
            </a:r>
            <a:endParaRPr lang="fr-FR" dirty="0">
              <a:solidFill>
                <a:schemeClr val="bg1">
                  <a:lumMod val="50000"/>
                </a:schemeClr>
              </a:solidFill>
              <a:latin typeface="Bookman Old Style" panose="02050604050505020204" pitchFamily="18" charset="0"/>
              <a:cs typeface="Arial" panose="020B0604020202020204" pitchFamily="34" charset="0"/>
            </a:endParaRPr>
          </a:p>
        </p:txBody>
      </p:sp>
      <p:sp>
        <p:nvSpPr>
          <p:cNvPr id="8" name="TextBox 7">
            <a:extLst>
              <a:ext uri="{FF2B5EF4-FFF2-40B4-BE49-F238E27FC236}">
                <a16:creationId xmlns:a16="http://schemas.microsoft.com/office/drawing/2014/main" id="{DCCC0C9D-9EE9-4379-A02F-C4F5B7C0F950}"/>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BSBCMM411 Make Presentations – Session 02</a:t>
            </a:r>
          </a:p>
        </p:txBody>
      </p:sp>
      <p:sp>
        <p:nvSpPr>
          <p:cNvPr id="10" name="TextBox 9">
            <a:extLst>
              <a:ext uri="{FF2B5EF4-FFF2-40B4-BE49-F238E27FC236}">
                <a16:creationId xmlns:a16="http://schemas.microsoft.com/office/drawing/2014/main" id="{EE4025F9-B39A-4786-BDCD-379B9A307AB9}"/>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v20210801</a:t>
            </a:r>
          </a:p>
        </p:txBody>
      </p:sp>
      <p:pic>
        <p:nvPicPr>
          <p:cNvPr id="12" name="Picture 11" descr="Logo, company name&#10;&#10;Description automatically generated">
            <a:extLst>
              <a:ext uri="{FF2B5EF4-FFF2-40B4-BE49-F238E27FC236}">
                <a16:creationId xmlns:a16="http://schemas.microsoft.com/office/drawing/2014/main" id="{6E864633-940F-4DF4-A259-FB4BF4DDED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Tree>
    <p:extLst>
      <p:ext uri="{BB962C8B-B14F-4D97-AF65-F5344CB8AC3E}">
        <p14:creationId xmlns:p14="http://schemas.microsoft.com/office/powerpoint/2010/main" val="71392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cs typeface="Arial" panose="020B0604020202020204" pitchFamily="34" charset="0"/>
              </a:rPr>
              <a:t>  Copyright</a:t>
            </a:r>
          </a:p>
        </p:txBody>
      </p:sp>
      <p:sp>
        <p:nvSpPr>
          <p:cNvPr id="9" name="TextBox 8"/>
          <p:cNvSpPr txBox="1"/>
          <p:nvPr/>
        </p:nvSpPr>
        <p:spPr>
          <a:xfrm>
            <a:off x="3350415" y="3425017"/>
            <a:ext cx="2584069" cy="200055"/>
          </a:xfrm>
          <a:prstGeom prst="rect">
            <a:avLst/>
          </a:prstGeom>
          <a:noFill/>
        </p:spPr>
        <p:txBody>
          <a:bodyPr wrap="square" lIns="0" tIns="0" rtlCol="0" anchor="t">
            <a:spAutoFit/>
          </a:bodyPr>
          <a:lstStyle/>
          <a:p>
            <a:pPr algn="ctr">
              <a:spcBef>
                <a:spcPct val="20000"/>
              </a:spcBef>
              <a:defRPr/>
            </a:pPr>
            <a:r>
              <a:rPr lang="en-US" sz="1000" spc="300" dirty="0">
                <a:solidFill>
                  <a:schemeClr val="bg1"/>
                </a:solidFill>
              </a:rPr>
              <a:t>Certificate IV in Marketing</a:t>
            </a:r>
            <a:endParaRPr lang="en-US" sz="600" spc="300" dirty="0">
              <a:solidFill>
                <a:schemeClr val="bg1"/>
              </a:solidFill>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99340" y="1306501"/>
            <a:ext cx="7582660" cy="1208099"/>
          </a:xfrm>
          <a:prstGeom prst="rect">
            <a:avLst/>
          </a:prstGeom>
          <a:noFill/>
        </p:spPr>
        <p:txBody>
          <a:bodyPr wrap="square" rtlCol="0">
            <a:noAutofit/>
          </a:bodyPr>
          <a:lstStyle/>
          <a:p>
            <a:pPr marR="622935">
              <a:lnSpc>
                <a:spcPct val="150000"/>
              </a:lnSpc>
              <a:spcBef>
                <a:spcPts val="600"/>
              </a:spcBef>
              <a:spcAft>
                <a:spcPts val="600"/>
              </a:spcAft>
            </a:pPr>
            <a:r>
              <a:rPr lang="en-AU" dirty="0">
                <a:solidFill>
                  <a:srgbClr val="002060"/>
                </a:solidFill>
                <a:effectLst/>
                <a:latin typeface="Bookman Old Style" panose="02050604050505020204" pitchFamily="18" charset="0"/>
                <a:ea typeface="Calibri" panose="020F0502020204030204" pitchFamily="34" charset="0"/>
                <a:cs typeface="Arial" panose="020B0604020202020204" pitchFamily="34" charset="0"/>
              </a:rPr>
              <a:t>© OSS Education 2022| Pierre Van Osselaer 20220801 | oss@oss.com.au</a:t>
            </a:r>
            <a:endParaRPr lang="en-AU" dirty="0">
              <a:effectLst/>
              <a:latin typeface="Bookman Old Style" panose="02050604050505020204" pitchFamily="18" charset="0"/>
              <a:ea typeface="Calibri" panose="020F0502020204030204" pitchFamily="34" charset="0"/>
              <a:cs typeface="Times New Roman" panose="02020603050405020304" pitchFamily="18" charset="0"/>
            </a:endParaRPr>
          </a:p>
          <a:p>
            <a:pPr>
              <a:lnSpc>
                <a:spcPts val="2800"/>
              </a:lnSpc>
            </a:pPr>
            <a:endParaRPr lang="en-US" dirty="0">
              <a:solidFill>
                <a:schemeClr val="bg1">
                  <a:lumMod val="50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C0B79DB-AD46-40D9-ABBE-BE785CD59BE1}"/>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BSBCMM411 Make Presentations – Session 02</a:t>
            </a:r>
          </a:p>
        </p:txBody>
      </p:sp>
      <p:sp>
        <p:nvSpPr>
          <p:cNvPr id="13" name="TextBox 12">
            <a:extLst>
              <a:ext uri="{FF2B5EF4-FFF2-40B4-BE49-F238E27FC236}">
                <a16:creationId xmlns:a16="http://schemas.microsoft.com/office/drawing/2014/main" id="{855BC181-C4A7-4139-886E-F9812F8B4077}"/>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v20210801</a:t>
            </a:r>
          </a:p>
        </p:txBody>
      </p:sp>
      <p:pic>
        <p:nvPicPr>
          <p:cNvPr id="14" name="Picture 13" descr="Logo, company name&#10;&#10;Description automatically generated">
            <a:extLst>
              <a:ext uri="{FF2B5EF4-FFF2-40B4-BE49-F238E27FC236}">
                <a16:creationId xmlns:a16="http://schemas.microsoft.com/office/drawing/2014/main" id="{FA5A7F2E-4A16-4823-B872-1D4D7F537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Tree>
    <p:extLst>
      <p:ext uri="{BB962C8B-B14F-4D97-AF65-F5344CB8AC3E}">
        <p14:creationId xmlns:p14="http://schemas.microsoft.com/office/powerpoint/2010/main" val="12180490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flipV="1">
            <a:off x="1143000" y="2971799"/>
            <a:ext cx="6967326" cy="1066799"/>
          </a:xfrm>
          <a:prstGeom prst="roundRect">
            <a:avLst>
              <a:gd name="adj" fmla="val 449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endParaRPr lang="en-US" sz="2400" b="1" dirty="0"/>
          </a:p>
        </p:txBody>
      </p:sp>
      <p:pic>
        <p:nvPicPr>
          <p:cNvPr id="7" name="Picture 6" descr="Logo, company name&#10;&#10;Description automatically generated">
            <a:extLst>
              <a:ext uri="{FF2B5EF4-FFF2-40B4-BE49-F238E27FC236}">
                <a16:creationId xmlns:a16="http://schemas.microsoft.com/office/drawing/2014/main" id="{A173C593-ADF9-4FEA-9688-2DFE6F259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6069" y="1894387"/>
            <a:ext cx="2791861" cy="1366727"/>
          </a:xfrm>
          <a:prstGeom prst="rect">
            <a:avLst/>
          </a:prstGeom>
        </p:spPr>
      </p:pic>
      <p:sp>
        <p:nvSpPr>
          <p:cNvPr id="6" name="TextBox 5">
            <a:extLst>
              <a:ext uri="{FF2B5EF4-FFF2-40B4-BE49-F238E27FC236}">
                <a16:creationId xmlns:a16="http://schemas.microsoft.com/office/drawing/2014/main" id="{4559195F-5E23-4D89-A5F9-888B0288E0EF}"/>
              </a:ext>
            </a:extLst>
          </p:cNvPr>
          <p:cNvSpPr txBox="1"/>
          <p:nvPr/>
        </p:nvSpPr>
        <p:spPr>
          <a:xfrm>
            <a:off x="1033674" y="3708339"/>
            <a:ext cx="7076652" cy="1505105"/>
          </a:xfrm>
          <a:prstGeom prst="rect">
            <a:avLst/>
          </a:prstGeom>
          <a:noFill/>
        </p:spPr>
        <p:txBody>
          <a:bodyPr wrap="square" rtlCol="0">
            <a:noAutofit/>
          </a:bodyPr>
          <a:lstStyle/>
          <a:p>
            <a:pPr algn="ctr">
              <a:lnSpc>
                <a:spcPts val="2800"/>
              </a:lnSpc>
            </a:pPr>
            <a:r>
              <a:rPr lang="en-US" sz="2000" b="1" dirty="0">
                <a:solidFill>
                  <a:srgbClr val="002060"/>
                </a:solidFill>
                <a:latin typeface="Bookman Old Style" panose="02050604050505020204" pitchFamily="18" charset="0"/>
                <a:cs typeface="Arial" panose="020B0604020202020204" pitchFamily="34" charset="0"/>
              </a:rPr>
              <a:t>BSBCMM411 Make Presentations</a:t>
            </a:r>
          </a:p>
          <a:p>
            <a:pPr algn="ctr">
              <a:lnSpc>
                <a:spcPts val="2800"/>
              </a:lnSpc>
            </a:pPr>
            <a:r>
              <a:rPr lang="en-US" b="1" dirty="0">
                <a:solidFill>
                  <a:srgbClr val="002060"/>
                </a:solidFill>
                <a:latin typeface="Bookman Old Style" panose="02050604050505020204" pitchFamily="18" charset="0"/>
                <a:cs typeface="Arial" panose="020B0604020202020204" pitchFamily="34" charset="0"/>
              </a:rPr>
              <a:t>Session 02</a:t>
            </a:r>
          </a:p>
          <a:p>
            <a:pPr algn="ctr">
              <a:lnSpc>
                <a:spcPts val="2800"/>
              </a:lnSpc>
            </a:pPr>
            <a:endParaRPr lang="en-US" b="1" dirty="0">
              <a:solidFill>
                <a:srgbClr val="002060"/>
              </a:solidFill>
              <a:latin typeface="Bookman Old Style" panose="02050604050505020204" pitchFamily="18" charset="0"/>
              <a:cs typeface="Arial" panose="020B0604020202020204" pitchFamily="34" charset="0"/>
            </a:endParaRPr>
          </a:p>
          <a:p>
            <a:pPr algn="ctr">
              <a:lnSpc>
                <a:spcPts val="2800"/>
              </a:lnSpc>
            </a:pPr>
            <a:r>
              <a:rPr lang="en-US" b="1" dirty="0">
                <a:solidFill>
                  <a:srgbClr val="002060"/>
                </a:solidFill>
                <a:latin typeface="Bookman Old Style" panose="02050604050505020204" pitchFamily="18" charset="0"/>
                <a:cs typeface="Arial" panose="020B0604020202020204" pitchFamily="34" charset="0"/>
              </a:rPr>
              <a:t>Thank you</a:t>
            </a:r>
          </a:p>
        </p:txBody>
      </p:sp>
    </p:spTree>
    <p:extLst>
      <p:ext uri="{BB962C8B-B14F-4D97-AF65-F5344CB8AC3E}">
        <p14:creationId xmlns:p14="http://schemas.microsoft.com/office/powerpoint/2010/main" val="2590321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9120D8-EA8E-4C92-8270-D5F3CB6EE1F9}"/>
              </a:ext>
            </a:extLst>
          </p:cNvPr>
          <p:cNvSpPr/>
          <p:nvPr/>
        </p:nvSpPr>
        <p:spPr>
          <a:xfrm>
            <a:off x="0" y="0"/>
            <a:ext cx="9144000"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C268969-C002-4B88-8D3D-F4333B076DFD}"/>
              </a:ext>
            </a:extLst>
          </p:cNvPr>
          <p:cNvSpPr/>
          <p:nvPr/>
        </p:nvSpPr>
        <p:spPr>
          <a:xfrm>
            <a:off x="429491" y="457200"/>
            <a:ext cx="8243454" cy="59574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4" name="TextBox 3">
            <a:extLst>
              <a:ext uri="{FF2B5EF4-FFF2-40B4-BE49-F238E27FC236}">
                <a16:creationId xmlns:a16="http://schemas.microsoft.com/office/drawing/2014/main" id="{B52BB3FB-B9AB-4DD0-BE81-44189E60759D}"/>
              </a:ext>
            </a:extLst>
          </p:cNvPr>
          <p:cNvSpPr txBox="1"/>
          <p:nvPr/>
        </p:nvSpPr>
        <p:spPr>
          <a:xfrm>
            <a:off x="1106905" y="5037221"/>
            <a:ext cx="6801853" cy="461665"/>
          </a:xfrm>
          <a:prstGeom prst="rect">
            <a:avLst/>
          </a:prstGeom>
          <a:noFill/>
        </p:spPr>
        <p:txBody>
          <a:bodyPr wrap="square" rtlCol="0">
            <a:spAutoFit/>
          </a:bodyPr>
          <a:lstStyle/>
          <a:p>
            <a:pPr algn="ctr"/>
            <a:r>
              <a:rPr lang="en-AU" sz="2400" dirty="0">
                <a:solidFill>
                  <a:srgbClr val="002060"/>
                </a:solidFill>
                <a:latin typeface="Bookman Old Style" panose="02050604050505020204" pitchFamily="18" charset="0"/>
                <a:cs typeface="Arial" panose="020B0604020202020204" pitchFamily="34" charset="0"/>
              </a:rPr>
              <a:t>What are templates for?</a:t>
            </a:r>
          </a:p>
        </p:txBody>
      </p:sp>
      <p:sp>
        <p:nvSpPr>
          <p:cNvPr id="9" name="TextBox 8">
            <a:extLst>
              <a:ext uri="{FF2B5EF4-FFF2-40B4-BE49-F238E27FC236}">
                <a16:creationId xmlns:a16="http://schemas.microsoft.com/office/drawing/2014/main" id="{5B4015C9-EAB6-4542-8112-BC768687AFAB}"/>
              </a:ext>
            </a:extLst>
          </p:cNvPr>
          <p:cNvSpPr txBox="1"/>
          <p:nvPr/>
        </p:nvSpPr>
        <p:spPr>
          <a:xfrm>
            <a:off x="3769279" y="3728599"/>
            <a:ext cx="1447800" cy="276999"/>
          </a:xfrm>
          <a:prstGeom prst="rect">
            <a:avLst/>
          </a:prstGeom>
          <a:noFill/>
        </p:spPr>
        <p:txBody>
          <a:bodyPr wrap="square" rtlCol="0">
            <a:spAutoFit/>
          </a:bodyPr>
          <a:lstStyle/>
          <a:p>
            <a:pPr algn="ctr"/>
            <a:r>
              <a:rPr lang="en-AU" sz="1200" dirty="0">
                <a:solidFill>
                  <a:schemeClr val="bg1">
                    <a:lumMod val="50000"/>
                  </a:schemeClr>
                </a:solidFill>
                <a:latin typeface="Arial" panose="020B0604020202020204" pitchFamily="34" charset="0"/>
                <a:cs typeface="Arial" panose="020B0604020202020204" pitchFamily="34" charset="0"/>
              </a:rPr>
              <a:t>(OSS, 2021)</a:t>
            </a:r>
          </a:p>
        </p:txBody>
      </p:sp>
      <p:graphicFrame>
        <p:nvGraphicFramePr>
          <p:cNvPr id="3" name="Object 2">
            <a:hlinkClick r:id="" action="ppaction://ole?verb=0"/>
            <a:extLst>
              <a:ext uri="{FF2B5EF4-FFF2-40B4-BE49-F238E27FC236}">
                <a16:creationId xmlns:a16="http://schemas.microsoft.com/office/drawing/2014/main" id="{D23A7653-B422-4AE1-9320-32014B92E6AC}"/>
              </a:ext>
            </a:extLst>
          </p:cNvPr>
          <p:cNvGraphicFramePr>
            <a:graphicFrameLocks noChangeAspect="1"/>
          </p:cNvGraphicFramePr>
          <p:nvPr>
            <p:extLst>
              <p:ext uri="{D42A27DB-BD31-4B8C-83A1-F6EECF244321}">
                <p14:modId xmlns:p14="http://schemas.microsoft.com/office/powerpoint/2010/main" val="3098029410"/>
              </p:ext>
            </p:extLst>
          </p:nvPr>
        </p:nvGraphicFramePr>
        <p:xfrm>
          <a:off x="4019550" y="2643188"/>
          <a:ext cx="914400" cy="771525"/>
        </p:xfrm>
        <a:graphic>
          <a:graphicData uri="http://schemas.openxmlformats.org/presentationml/2006/ole">
            <mc:AlternateContent xmlns:mc="http://schemas.openxmlformats.org/markup-compatibility/2006">
              <mc:Choice xmlns:v="urn:schemas-microsoft-com:vml" Requires="v">
                <p:oleObj name="Presentation" showAsIcon="1" r:id="rId3" imgW="914400" imgH="771480" progId="PowerPoint.Show.12">
                  <p:embed/>
                </p:oleObj>
              </mc:Choice>
              <mc:Fallback>
                <p:oleObj name="Presentation" showAsIcon="1" r:id="rId3" imgW="914400" imgH="771480" progId="PowerPoint.Show.12">
                  <p:embed/>
                  <p:pic>
                    <p:nvPicPr>
                      <p:cNvPr id="0" name=""/>
                      <p:cNvPicPr/>
                      <p:nvPr/>
                    </p:nvPicPr>
                    <p:blipFill>
                      <a:blip r:embed="rId4"/>
                      <a:stretch>
                        <a:fillRect/>
                      </a:stretch>
                    </p:blipFill>
                    <p:spPr>
                      <a:xfrm>
                        <a:off x="4019550" y="264318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68639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Audience… Perception </a:t>
            </a:r>
            <a:r>
              <a:rPr lang="en-US" b="1" spc="300" dirty="0">
                <a:solidFill>
                  <a:schemeClr val="bg1"/>
                </a:solidFill>
                <a:latin typeface="Bookman Old Style" panose="02050604050505020204" pitchFamily="18" charset="0"/>
                <a:cs typeface="Arial" panose="020B0604020202020204" pitchFamily="34" charset="0"/>
              </a:rPr>
              <a:t>– 1</a:t>
            </a:r>
          </a:p>
        </p:txBody>
      </p:sp>
      <p:sp>
        <p:nvSpPr>
          <p:cNvPr id="8" name="TextBox 7">
            <a:extLst>
              <a:ext uri="{FF2B5EF4-FFF2-40B4-BE49-F238E27FC236}">
                <a16:creationId xmlns:a16="http://schemas.microsoft.com/office/drawing/2014/main" id="{397E08A6-CBB1-4306-8BB7-D325D4C17BDF}"/>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BSBCMM411 Make Presentations – Session 02</a:t>
            </a:r>
          </a:p>
        </p:txBody>
      </p:sp>
      <p:sp>
        <p:nvSpPr>
          <p:cNvPr id="14" name="TextBox 13">
            <a:extLst>
              <a:ext uri="{FF2B5EF4-FFF2-40B4-BE49-F238E27FC236}">
                <a16:creationId xmlns:a16="http://schemas.microsoft.com/office/drawing/2014/main" id="{CB2EFEE1-2647-4702-8A8A-28D4D908A957}"/>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pic>
        <p:nvPicPr>
          <p:cNvPr id="15" name="Picture 14" descr="Logo, company name&#10;&#10;Description automatically generated">
            <a:extLst>
              <a:ext uri="{FF2B5EF4-FFF2-40B4-BE49-F238E27FC236}">
                <a16:creationId xmlns:a16="http://schemas.microsoft.com/office/drawing/2014/main" id="{30662C53-6F71-44DB-8032-863BDA26C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10" name="TextBox 9">
            <a:extLst>
              <a:ext uri="{FF2B5EF4-FFF2-40B4-BE49-F238E27FC236}">
                <a16:creationId xmlns:a16="http://schemas.microsoft.com/office/drawing/2014/main" id="{F497D9CE-DEC3-4E7D-B34B-2534BA3E9193}"/>
              </a:ext>
            </a:extLst>
          </p:cNvPr>
          <p:cNvSpPr txBox="1"/>
          <p:nvPr/>
        </p:nvSpPr>
        <p:spPr>
          <a:xfrm>
            <a:off x="5486400" y="5971403"/>
            <a:ext cx="1948070" cy="276999"/>
          </a:xfrm>
          <a:prstGeom prst="rect">
            <a:avLst/>
          </a:prstGeom>
          <a:noFill/>
        </p:spPr>
        <p:txBody>
          <a:bodyPr wrap="square" rtlCol="0">
            <a:spAutoFit/>
          </a:bodyPr>
          <a:lstStyle/>
          <a:p>
            <a:r>
              <a:rPr lang="en-AU" sz="1200" dirty="0">
                <a:solidFill>
                  <a:schemeClr val="bg1">
                    <a:lumMod val="50000"/>
                  </a:schemeClr>
                </a:solidFill>
                <a:latin typeface="Bookman Old Style" panose="02050604050505020204" pitchFamily="18" charset="0"/>
                <a:cs typeface="Arial" panose="020B0604020202020204" pitchFamily="34" charset="0"/>
              </a:rPr>
              <a:t>(Bradford, A 2017)</a:t>
            </a:r>
          </a:p>
        </p:txBody>
      </p:sp>
      <p:pic>
        <p:nvPicPr>
          <p:cNvPr id="11" name="Picture 2" descr="Human senses">
            <a:extLst>
              <a:ext uri="{FF2B5EF4-FFF2-40B4-BE49-F238E27FC236}">
                <a16:creationId xmlns:a16="http://schemas.microsoft.com/office/drawing/2014/main" id="{015BF29F-4FB3-4ADB-AF0E-54F694BE54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6177" y="1371600"/>
            <a:ext cx="6287260" cy="412601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D40B782-D001-4404-9532-B60CFB8A7B09}"/>
              </a:ext>
            </a:extLst>
          </p:cNvPr>
          <p:cNvSpPr txBox="1"/>
          <p:nvPr/>
        </p:nvSpPr>
        <p:spPr>
          <a:xfrm>
            <a:off x="1179443" y="5391090"/>
            <a:ext cx="6904383" cy="461665"/>
          </a:xfrm>
          <a:prstGeom prst="rect">
            <a:avLst/>
          </a:prstGeom>
          <a:noFill/>
        </p:spPr>
        <p:txBody>
          <a:bodyPr wrap="square">
            <a:spAutoFit/>
          </a:bodyPr>
          <a:lstStyle/>
          <a:p>
            <a:pPr algn="ctr"/>
            <a:r>
              <a:rPr lang="en-AU" sz="2400" dirty="0">
                <a:solidFill>
                  <a:srgbClr val="002060"/>
                </a:solidFill>
                <a:latin typeface="Bookman Old Style" panose="02050604050505020204" pitchFamily="18" charset="0"/>
                <a:cs typeface="Arial" panose="020B0604020202020204" pitchFamily="34" charset="0"/>
                <a:hlinkClick r:id="rId5">
                  <a:extLst>
                    <a:ext uri="{A12FA001-AC4F-418D-AE19-62706E023703}">
                      <ahyp:hlinkClr xmlns:ahyp="http://schemas.microsoft.com/office/drawing/2018/hyperlinkcolor" val="tx"/>
                    </a:ext>
                  </a:extLst>
                </a:hlinkClick>
              </a:rPr>
              <a:t>The Five (and More) Senses – Live Science</a:t>
            </a:r>
            <a:endParaRPr lang="en-AU" sz="2400" dirty="0">
              <a:solidFill>
                <a:srgbClr val="002060"/>
              </a:solidFill>
              <a:latin typeface="Bookman Old Style" panose="02050604050505020204" pitchFamily="18" charset="0"/>
              <a:cs typeface="Arial" panose="020B0604020202020204" pitchFamily="34" charset="0"/>
            </a:endParaRPr>
          </a:p>
        </p:txBody>
      </p:sp>
    </p:spTree>
    <p:extLst>
      <p:ext uri="{BB962C8B-B14F-4D97-AF65-F5344CB8AC3E}">
        <p14:creationId xmlns:p14="http://schemas.microsoft.com/office/powerpoint/2010/main" val="994128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Audience… Perception</a:t>
            </a:r>
            <a:r>
              <a:rPr lang="en-US" b="1" spc="300" dirty="0">
                <a:solidFill>
                  <a:schemeClr val="bg1"/>
                </a:solidFill>
                <a:latin typeface="Bookman Old Style" panose="02050604050505020204" pitchFamily="18" charset="0"/>
                <a:cs typeface="Arial" panose="020B0604020202020204" pitchFamily="34" charset="0"/>
              </a:rPr>
              <a:t> – 2 </a:t>
            </a: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258563"/>
            <a:ext cx="7620000" cy="4714858"/>
          </a:xfrm>
          <a:prstGeom prst="rect">
            <a:avLst/>
          </a:prstGeom>
          <a:noFill/>
        </p:spPr>
        <p:txBody>
          <a:bodyPr wrap="square" rtlCol="0">
            <a:noAutofit/>
          </a:bodyPr>
          <a:lstStyle/>
          <a:p>
            <a:pPr algn="l">
              <a:lnSpc>
                <a:spcPts val="3200"/>
              </a:lnSpc>
            </a:pPr>
            <a:r>
              <a:rPr lang="en-AU" sz="2400" b="0" i="0" dirty="0">
                <a:solidFill>
                  <a:srgbClr val="002060"/>
                </a:solidFill>
                <a:effectLst/>
                <a:latin typeface="Bookman Old Style" panose="02050604050505020204" pitchFamily="18" charset="0"/>
                <a:cs typeface="Arial" panose="020B0604020202020204" pitchFamily="34" charset="0"/>
              </a:rPr>
              <a:t>Our nine main senses are:</a:t>
            </a:r>
          </a:p>
          <a:p>
            <a:pPr marL="342900" indent="-342900" algn="l">
              <a:lnSpc>
                <a:spcPts val="3200"/>
              </a:lnSpc>
              <a:buFont typeface="Arial" panose="020B0604020202020204" pitchFamily="34" charset="0"/>
              <a:buChar char="•"/>
            </a:pPr>
            <a:r>
              <a:rPr lang="en-AU" sz="2400" b="0" i="0" dirty="0">
                <a:solidFill>
                  <a:srgbClr val="002060"/>
                </a:solidFill>
                <a:effectLst/>
                <a:latin typeface="Bookman Old Style" panose="02050604050505020204" pitchFamily="18" charset="0"/>
                <a:cs typeface="Arial" panose="020B0604020202020204" pitchFamily="34" charset="0"/>
              </a:rPr>
              <a:t>Vision</a:t>
            </a:r>
          </a:p>
          <a:p>
            <a:pPr marL="342900" indent="-342900" algn="l">
              <a:lnSpc>
                <a:spcPts val="3200"/>
              </a:lnSpc>
              <a:buFont typeface="Arial" panose="020B0604020202020204" pitchFamily="34" charset="0"/>
              <a:buChar char="•"/>
            </a:pPr>
            <a:r>
              <a:rPr lang="en-AU" sz="2400" b="0" i="0" dirty="0">
                <a:solidFill>
                  <a:srgbClr val="002060"/>
                </a:solidFill>
                <a:effectLst/>
                <a:latin typeface="Bookman Old Style" panose="02050604050505020204" pitchFamily="18" charset="0"/>
                <a:cs typeface="Arial" panose="020B0604020202020204" pitchFamily="34" charset="0"/>
              </a:rPr>
              <a:t>Hearing</a:t>
            </a:r>
          </a:p>
          <a:p>
            <a:pPr marL="342900" indent="-342900" algn="l">
              <a:lnSpc>
                <a:spcPts val="3200"/>
              </a:lnSpc>
              <a:buFont typeface="Arial" panose="020B0604020202020204" pitchFamily="34" charset="0"/>
              <a:buChar char="•"/>
            </a:pPr>
            <a:r>
              <a:rPr lang="en-AU" sz="2400" b="0" i="0" dirty="0">
                <a:solidFill>
                  <a:srgbClr val="002060"/>
                </a:solidFill>
                <a:effectLst/>
                <a:latin typeface="Bookman Old Style" panose="02050604050505020204" pitchFamily="18" charset="0"/>
                <a:cs typeface="Arial" panose="020B0604020202020204" pitchFamily="34" charset="0"/>
              </a:rPr>
              <a:t>Smell</a:t>
            </a:r>
          </a:p>
          <a:p>
            <a:pPr marL="342900" indent="-342900" algn="l">
              <a:lnSpc>
                <a:spcPts val="3200"/>
              </a:lnSpc>
              <a:buFont typeface="Arial" panose="020B0604020202020204" pitchFamily="34" charset="0"/>
              <a:buChar char="•"/>
            </a:pPr>
            <a:r>
              <a:rPr lang="en-AU" sz="2400" b="0" i="0" dirty="0">
                <a:solidFill>
                  <a:srgbClr val="002060"/>
                </a:solidFill>
                <a:effectLst/>
                <a:latin typeface="Bookman Old Style" panose="02050604050505020204" pitchFamily="18" charset="0"/>
                <a:cs typeface="Arial" panose="020B0604020202020204" pitchFamily="34" charset="0"/>
              </a:rPr>
              <a:t>Taste</a:t>
            </a:r>
          </a:p>
          <a:p>
            <a:pPr marL="342900" indent="-342900" algn="l">
              <a:lnSpc>
                <a:spcPts val="3200"/>
              </a:lnSpc>
              <a:buFont typeface="Arial" panose="020B0604020202020204" pitchFamily="34" charset="0"/>
              <a:buChar char="•"/>
            </a:pPr>
            <a:r>
              <a:rPr lang="en-AU" sz="2400" b="0" i="0" dirty="0">
                <a:solidFill>
                  <a:srgbClr val="002060"/>
                </a:solidFill>
                <a:effectLst/>
                <a:latin typeface="Bookman Old Style" panose="02050604050505020204" pitchFamily="18" charset="0"/>
                <a:cs typeface="Arial" panose="020B0604020202020204" pitchFamily="34" charset="0"/>
              </a:rPr>
              <a:t>Touch</a:t>
            </a:r>
          </a:p>
          <a:p>
            <a:pPr marL="342900" indent="-342900" algn="l">
              <a:lnSpc>
                <a:spcPts val="3200"/>
              </a:lnSpc>
              <a:buFont typeface="Arial" panose="020B0604020202020204" pitchFamily="34" charset="0"/>
              <a:buChar char="•"/>
            </a:pPr>
            <a:r>
              <a:rPr lang="en-AU" sz="2400" b="0" i="0" dirty="0">
                <a:solidFill>
                  <a:srgbClr val="002060"/>
                </a:solidFill>
                <a:effectLst/>
                <a:latin typeface="Bookman Old Style" panose="02050604050505020204" pitchFamily="18" charset="0"/>
                <a:cs typeface="Arial" panose="020B0604020202020204" pitchFamily="34" charset="0"/>
              </a:rPr>
              <a:t>Balance</a:t>
            </a:r>
          </a:p>
          <a:p>
            <a:pPr marL="342900" indent="-342900" algn="l">
              <a:lnSpc>
                <a:spcPts val="3200"/>
              </a:lnSpc>
              <a:buFont typeface="Arial" panose="020B0604020202020204" pitchFamily="34" charset="0"/>
              <a:buChar char="•"/>
            </a:pPr>
            <a:r>
              <a:rPr lang="en-AU" sz="2400" b="0" i="0" dirty="0">
                <a:solidFill>
                  <a:srgbClr val="002060"/>
                </a:solidFill>
                <a:effectLst/>
                <a:latin typeface="Bookman Old Style" panose="02050604050505020204" pitchFamily="18" charset="0"/>
                <a:cs typeface="Arial" panose="020B0604020202020204" pitchFamily="34" charset="0"/>
              </a:rPr>
              <a:t>Proprioception (body awareness)</a:t>
            </a:r>
          </a:p>
          <a:p>
            <a:pPr marL="342900" indent="-342900" algn="l">
              <a:lnSpc>
                <a:spcPts val="3200"/>
              </a:lnSpc>
              <a:buFont typeface="Arial" panose="020B0604020202020204" pitchFamily="34" charset="0"/>
              <a:buChar char="•"/>
            </a:pPr>
            <a:r>
              <a:rPr lang="en-AU" sz="2400" b="0" i="0" dirty="0">
                <a:solidFill>
                  <a:srgbClr val="002060"/>
                </a:solidFill>
                <a:effectLst/>
                <a:latin typeface="Bookman Old Style" panose="02050604050505020204" pitchFamily="18" charset="0"/>
                <a:cs typeface="Arial" panose="020B0604020202020204" pitchFamily="34" charset="0"/>
              </a:rPr>
              <a:t>Temperature</a:t>
            </a:r>
          </a:p>
          <a:p>
            <a:pPr marL="342900" indent="-342900" algn="l">
              <a:lnSpc>
                <a:spcPts val="3200"/>
              </a:lnSpc>
              <a:buFont typeface="Arial" panose="020B0604020202020204" pitchFamily="34" charset="0"/>
              <a:buChar char="•"/>
            </a:pPr>
            <a:r>
              <a:rPr lang="en-AU" sz="2400" b="0" i="0" dirty="0">
                <a:solidFill>
                  <a:srgbClr val="002060"/>
                </a:solidFill>
                <a:effectLst/>
                <a:latin typeface="Bookman Old Style" panose="02050604050505020204" pitchFamily="18" charset="0"/>
                <a:cs typeface="Arial" panose="020B0604020202020204" pitchFamily="34" charset="0"/>
              </a:rPr>
              <a:t>Pain</a:t>
            </a:r>
          </a:p>
          <a:p>
            <a:pPr lvl="0">
              <a:lnSpc>
                <a:spcPts val="4000"/>
              </a:lnSpc>
            </a:pPr>
            <a:r>
              <a:rPr lang="en-AU" dirty="0">
                <a:solidFill>
                  <a:srgbClr val="002060"/>
                </a:solidFill>
                <a:latin typeface="Bookman Old Style" panose="02050604050505020204" pitchFamily="18" charset="0"/>
                <a:cs typeface="Arial" panose="020B0604020202020204" pitchFamily="34" charset="0"/>
                <a:hlinkClick r:id="rId3">
                  <a:extLst>
                    <a:ext uri="{A12FA001-AC4F-418D-AE19-62706E023703}">
                      <ahyp:hlinkClr xmlns:ahyp="http://schemas.microsoft.com/office/drawing/2018/hyperlinkcolor" val="tx"/>
                    </a:ext>
                  </a:extLst>
                </a:hlinkClick>
              </a:rPr>
              <a:t>Our 9 senses, yes 9! / Talking Matters, Adelaide, South Australia</a:t>
            </a:r>
            <a:endParaRPr lang="en-AU" dirty="0">
              <a:solidFill>
                <a:srgbClr val="002060"/>
              </a:solidFill>
              <a:latin typeface="Bookman Old Style" panose="02050604050505020204" pitchFamily="18" charset="0"/>
              <a:cs typeface="Arial" panose="020B0604020202020204" pitchFamily="34" charset="0"/>
            </a:endParaRPr>
          </a:p>
        </p:txBody>
      </p:sp>
      <p:sp>
        <p:nvSpPr>
          <p:cNvPr id="7" name="TextBox 6">
            <a:extLst>
              <a:ext uri="{FF2B5EF4-FFF2-40B4-BE49-F238E27FC236}">
                <a16:creationId xmlns:a16="http://schemas.microsoft.com/office/drawing/2014/main" id="{C7D137A0-D1B7-45C7-9564-95D0A7231584}"/>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BSBCMM411 Make Presentations – Session 02</a:t>
            </a:r>
          </a:p>
        </p:txBody>
      </p:sp>
      <p:sp>
        <p:nvSpPr>
          <p:cNvPr id="8" name="TextBox 7">
            <a:extLst>
              <a:ext uri="{FF2B5EF4-FFF2-40B4-BE49-F238E27FC236}">
                <a16:creationId xmlns:a16="http://schemas.microsoft.com/office/drawing/2014/main" id="{0960A938-3E27-45C5-81F1-CC8B001F573A}"/>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10" name="TextBox 9">
            <a:extLst>
              <a:ext uri="{FF2B5EF4-FFF2-40B4-BE49-F238E27FC236}">
                <a16:creationId xmlns:a16="http://schemas.microsoft.com/office/drawing/2014/main" id="{23F3F23C-D7D3-45A0-966C-86092F3E64C4}"/>
              </a:ext>
            </a:extLst>
          </p:cNvPr>
          <p:cNvSpPr txBox="1"/>
          <p:nvPr/>
        </p:nvSpPr>
        <p:spPr>
          <a:xfrm>
            <a:off x="5486399" y="5953540"/>
            <a:ext cx="2001079" cy="276999"/>
          </a:xfrm>
          <a:prstGeom prst="rect">
            <a:avLst/>
          </a:prstGeom>
          <a:noFill/>
        </p:spPr>
        <p:txBody>
          <a:bodyPr wrap="square" rtlCol="0">
            <a:spAutoFit/>
          </a:bodyPr>
          <a:lstStyle/>
          <a:p>
            <a:r>
              <a:rPr lang="en-AU" sz="1200" dirty="0">
                <a:solidFill>
                  <a:schemeClr val="bg1">
                    <a:lumMod val="50000"/>
                  </a:schemeClr>
                </a:solidFill>
                <a:latin typeface="Bookman Old Style" panose="02050604050505020204" pitchFamily="18" charset="0"/>
                <a:cs typeface="Arial" panose="020B0604020202020204" pitchFamily="34" charset="0"/>
              </a:rPr>
              <a:t>(Talking Matters, 2015)</a:t>
            </a:r>
          </a:p>
        </p:txBody>
      </p:sp>
    </p:spTree>
    <p:extLst>
      <p:ext uri="{BB962C8B-B14F-4D97-AF65-F5344CB8AC3E}">
        <p14:creationId xmlns:p14="http://schemas.microsoft.com/office/powerpoint/2010/main" val="2602924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9120D8-EA8E-4C92-8270-D5F3CB6EE1F9}"/>
              </a:ext>
            </a:extLst>
          </p:cNvPr>
          <p:cNvSpPr/>
          <p:nvPr/>
        </p:nvSpPr>
        <p:spPr>
          <a:xfrm>
            <a:off x="0" y="0"/>
            <a:ext cx="9144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DDE2B99-7559-4AAA-B66B-A7FDB04FA254}"/>
              </a:ext>
            </a:extLst>
          </p:cNvPr>
          <p:cNvSpPr txBox="1">
            <a:spLocks/>
          </p:cNvSpPr>
          <p:nvPr/>
        </p:nvSpPr>
        <p:spPr>
          <a:xfrm>
            <a:off x="795130" y="2690191"/>
            <a:ext cx="7553740" cy="1113184"/>
          </a:xfrm>
          <a:prstGeom prst="rect">
            <a:avLst/>
          </a:prstGeom>
        </p:spPr>
        <p:txBody>
          <a:bodyPr/>
          <a:lstStyle>
            <a:lvl1pPr algn="l" defTabSz="914400" rtl="0" eaLnBrk="1" latinLnBrk="0" hangingPunct="1">
              <a:spcBef>
                <a:spcPct val="0"/>
              </a:spcBef>
              <a:buNone/>
              <a:defRPr sz="2800" b="1" kern="1200">
                <a:solidFill>
                  <a:schemeClr val="tx1">
                    <a:lumMod val="50000"/>
                    <a:lumOff val="50000"/>
                  </a:schemeClr>
                </a:solidFill>
                <a:latin typeface="+mj-lt"/>
                <a:ea typeface="+mj-ea"/>
                <a:cs typeface="+mj-cs"/>
              </a:defRPr>
            </a:lvl1pPr>
          </a:lstStyle>
          <a:p>
            <a:pPr algn="ctr">
              <a:lnSpc>
                <a:spcPct val="150000"/>
              </a:lnSpc>
            </a:pPr>
            <a:r>
              <a:rPr lang="en-AU" b="0" dirty="0">
                <a:solidFill>
                  <a:schemeClr val="bg1"/>
                </a:solidFill>
                <a:latin typeface="Bookman Old Style" panose="02050604050505020204" pitchFamily="18" charset="0"/>
                <a:cs typeface="Arial" panose="020B0604020202020204" pitchFamily="34" charset="0"/>
              </a:rPr>
              <a:t>Perception styles are like learning styles</a:t>
            </a:r>
            <a:r>
              <a:rPr lang="en-AU" sz="3600" b="0" dirty="0">
                <a:solidFill>
                  <a:schemeClr val="bg1"/>
                </a:solidFill>
                <a:latin typeface="Bookman Old Style" panose="02050604050505020204" pitchFamily="18" charset="0"/>
                <a:cs typeface="Arial" panose="020B0604020202020204" pitchFamily="34" charset="0"/>
              </a:rPr>
              <a:t>.</a:t>
            </a:r>
            <a:endParaRPr lang="en-US" sz="3600" b="0" dirty="0">
              <a:solidFill>
                <a:schemeClr val="bg1"/>
              </a:solidFill>
              <a:latin typeface="Bookman Old Style" panose="02050604050505020204" pitchFamily="18" charset="0"/>
              <a:cs typeface="Arial" panose="020B0604020202020204" pitchFamily="34" charset="0"/>
            </a:endParaRPr>
          </a:p>
        </p:txBody>
      </p:sp>
    </p:spTree>
    <p:extLst>
      <p:ext uri="{BB962C8B-B14F-4D97-AF65-F5344CB8AC3E}">
        <p14:creationId xmlns:p14="http://schemas.microsoft.com/office/powerpoint/2010/main" val="38669883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Perception Styles – 1 </a:t>
            </a: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470991"/>
            <a:ext cx="7620000" cy="4333460"/>
          </a:xfrm>
          <a:prstGeom prst="rect">
            <a:avLst/>
          </a:prstGeom>
          <a:noFill/>
        </p:spPr>
        <p:txBody>
          <a:bodyPr wrap="square" rtlCol="0">
            <a:noAutofit/>
          </a:bodyPr>
          <a:lstStyle/>
          <a:p>
            <a:r>
              <a:rPr lang="en-AU" sz="2400" dirty="0">
                <a:solidFill>
                  <a:srgbClr val="002060"/>
                </a:solidFill>
                <a:latin typeface="Bookman Old Style" panose="02050604050505020204" pitchFamily="18" charset="0"/>
                <a:cs typeface="Arial" panose="020B0604020202020204" pitchFamily="34" charset="0"/>
              </a:rPr>
              <a:t>Perception styles… Learning styles:</a:t>
            </a:r>
          </a:p>
          <a:p>
            <a:pPr marL="342900" indent="-342900">
              <a:lnSpc>
                <a:spcPct val="150000"/>
              </a:lnSpc>
              <a:buFont typeface="Arial" panose="020B0604020202020204" pitchFamily="34" charset="0"/>
              <a:buChar char="•"/>
            </a:pPr>
            <a:r>
              <a:rPr lang="en-US" sz="2400" b="0" dirty="0">
                <a:solidFill>
                  <a:srgbClr val="002060"/>
                </a:solidFill>
                <a:latin typeface="Bookman Old Style" panose="02050604050505020204" pitchFamily="18" charset="0"/>
                <a:cs typeface="Arial" panose="020B0604020202020204" pitchFamily="34" charset="0"/>
              </a:rPr>
              <a:t>Visual. </a:t>
            </a:r>
          </a:p>
          <a:p>
            <a:pPr marL="342900" indent="-342900">
              <a:lnSpc>
                <a:spcPct val="150000"/>
              </a:lnSpc>
              <a:buFont typeface="Arial" panose="020B0604020202020204" pitchFamily="34" charset="0"/>
              <a:buChar char="•"/>
            </a:pPr>
            <a:r>
              <a:rPr lang="en-US" sz="2400" b="0" dirty="0">
                <a:solidFill>
                  <a:srgbClr val="002060"/>
                </a:solidFill>
                <a:latin typeface="Bookman Old Style" panose="02050604050505020204" pitchFamily="18" charset="0"/>
                <a:cs typeface="Arial" panose="020B0604020202020204" pitchFamily="34" charset="0"/>
              </a:rPr>
              <a:t>Solitary. </a:t>
            </a:r>
          </a:p>
          <a:p>
            <a:pPr marL="342900" indent="-342900">
              <a:lnSpc>
                <a:spcPct val="150000"/>
              </a:lnSpc>
              <a:buFont typeface="Arial" panose="020B0604020202020204" pitchFamily="34" charset="0"/>
              <a:buChar char="•"/>
            </a:pPr>
            <a:r>
              <a:rPr lang="en-US" sz="2400" b="0" dirty="0">
                <a:solidFill>
                  <a:srgbClr val="002060"/>
                </a:solidFill>
                <a:latin typeface="Bookman Old Style" panose="02050604050505020204" pitchFamily="18" charset="0"/>
                <a:cs typeface="Arial" panose="020B0604020202020204" pitchFamily="34" charset="0"/>
              </a:rPr>
              <a:t>Social. </a:t>
            </a:r>
          </a:p>
          <a:p>
            <a:pPr marL="342900" indent="-342900">
              <a:lnSpc>
                <a:spcPct val="150000"/>
              </a:lnSpc>
              <a:buFont typeface="Arial" panose="020B0604020202020204" pitchFamily="34" charset="0"/>
              <a:buChar char="•"/>
            </a:pPr>
            <a:r>
              <a:rPr lang="en-US" sz="2400" b="0" dirty="0">
                <a:solidFill>
                  <a:srgbClr val="002060"/>
                </a:solidFill>
                <a:latin typeface="Bookman Old Style" panose="02050604050505020204" pitchFamily="18" charset="0"/>
                <a:cs typeface="Arial" panose="020B0604020202020204" pitchFamily="34" charset="0"/>
              </a:rPr>
              <a:t>Aural.</a:t>
            </a:r>
          </a:p>
          <a:p>
            <a:pPr marL="342900" indent="-342900">
              <a:lnSpc>
                <a:spcPct val="150000"/>
              </a:lnSpc>
              <a:buFont typeface="Arial" panose="020B0604020202020204" pitchFamily="34" charset="0"/>
              <a:buChar char="•"/>
            </a:pPr>
            <a:r>
              <a:rPr lang="en-US" sz="2400" b="0" dirty="0">
                <a:solidFill>
                  <a:srgbClr val="002060"/>
                </a:solidFill>
                <a:latin typeface="Bookman Old Style" panose="02050604050505020204" pitchFamily="18" charset="0"/>
                <a:cs typeface="Arial" panose="020B0604020202020204" pitchFamily="34" charset="0"/>
              </a:rPr>
              <a:t>Verbal. </a:t>
            </a:r>
          </a:p>
          <a:p>
            <a:pPr marL="342900" indent="-342900">
              <a:lnSpc>
                <a:spcPct val="150000"/>
              </a:lnSpc>
              <a:buFont typeface="Arial" panose="020B0604020202020204" pitchFamily="34" charset="0"/>
              <a:buChar char="•"/>
            </a:pPr>
            <a:r>
              <a:rPr lang="en-US" sz="2400" b="0" dirty="0">
                <a:solidFill>
                  <a:srgbClr val="002060"/>
                </a:solidFill>
                <a:latin typeface="Bookman Old Style" panose="02050604050505020204" pitchFamily="18" charset="0"/>
                <a:cs typeface="Arial" panose="020B0604020202020204" pitchFamily="34" charset="0"/>
              </a:rPr>
              <a:t>Kinesthetic. </a:t>
            </a:r>
          </a:p>
          <a:p>
            <a:pPr marL="342900" indent="-342900">
              <a:lnSpc>
                <a:spcPct val="150000"/>
              </a:lnSpc>
              <a:buFont typeface="Arial" panose="020B0604020202020204" pitchFamily="34" charset="0"/>
              <a:buChar char="•"/>
            </a:pPr>
            <a:r>
              <a:rPr lang="en-US" sz="2400" b="0" dirty="0">
                <a:solidFill>
                  <a:srgbClr val="002060"/>
                </a:solidFill>
                <a:latin typeface="Bookman Old Style" panose="02050604050505020204" pitchFamily="18" charset="0"/>
                <a:cs typeface="Arial" panose="020B0604020202020204" pitchFamily="34" charset="0"/>
              </a:rPr>
              <a:t>Logical.</a:t>
            </a:r>
            <a:endParaRPr lang="en-US" sz="2400" dirty="0">
              <a:solidFill>
                <a:srgbClr val="002060"/>
              </a:solidFill>
              <a:latin typeface="Bookman Old Style" panose="02050604050505020204" pitchFamily="18" charset="0"/>
              <a:cs typeface="Arial" panose="020B0604020202020204" pitchFamily="34" charset="0"/>
            </a:endParaRPr>
          </a:p>
        </p:txBody>
      </p:sp>
      <p:sp>
        <p:nvSpPr>
          <p:cNvPr id="7" name="TextBox 6">
            <a:extLst>
              <a:ext uri="{FF2B5EF4-FFF2-40B4-BE49-F238E27FC236}">
                <a16:creationId xmlns:a16="http://schemas.microsoft.com/office/drawing/2014/main" id="{C7D137A0-D1B7-45C7-9564-95D0A7231584}"/>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BSBCMM411 Make Presentations – Session 02</a:t>
            </a:r>
          </a:p>
        </p:txBody>
      </p:sp>
      <p:sp>
        <p:nvSpPr>
          <p:cNvPr id="8" name="TextBox 7">
            <a:extLst>
              <a:ext uri="{FF2B5EF4-FFF2-40B4-BE49-F238E27FC236}">
                <a16:creationId xmlns:a16="http://schemas.microsoft.com/office/drawing/2014/main" id="{0960A938-3E27-45C5-81F1-CC8B001F573A}"/>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Tree>
    <p:extLst>
      <p:ext uri="{BB962C8B-B14F-4D97-AF65-F5344CB8AC3E}">
        <p14:creationId xmlns:p14="http://schemas.microsoft.com/office/powerpoint/2010/main" val="1107270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Perception Styles – 2 </a:t>
            </a: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643270"/>
            <a:ext cx="7620000" cy="4134676"/>
          </a:xfrm>
          <a:prstGeom prst="rect">
            <a:avLst/>
          </a:prstGeom>
          <a:noFill/>
        </p:spPr>
        <p:txBody>
          <a:bodyPr wrap="square" rtlCol="0">
            <a:noAutofit/>
          </a:bodyPr>
          <a:lstStyle/>
          <a:p>
            <a:pPr>
              <a:lnSpc>
                <a:spcPct val="150000"/>
              </a:lnSpc>
            </a:pPr>
            <a:r>
              <a:rPr lang="en-AU" sz="2400" dirty="0">
                <a:solidFill>
                  <a:srgbClr val="002060"/>
                </a:solidFill>
                <a:latin typeface="Bookman Old Style" panose="02050604050505020204" pitchFamily="18" charset="0"/>
                <a:cs typeface="Arial" panose="020B0604020202020204" pitchFamily="34" charset="0"/>
              </a:rPr>
              <a:t>Visual, spatial: </a:t>
            </a:r>
          </a:p>
          <a:p>
            <a:pPr marL="342900" indent="-342900">
              <a:lnSpc>
                <a:spcPct val="15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Images and pictures.</a:t>
            </a:r>
          </a:p>
          <a:p>
            <a:pPr marL="342900" indent="-342900">
              <a:lnSpc>
                <a:spcPct val="15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Layout and spatial organisation.</a:t>
            </a:r>
          </a:p>
          <a:p>
            <a:pPr marL="342900" indent="-342900">
              <a:lnSpc>
                <a:spcPct val="15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Logos.</a:t>
            </a:r>
          </a:p>
          <a:p>
            <a:pPr marL="342900" indent="-342900">
              <a:lnSpc>
                <a:spcPct val="15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Mind maps. </a:t>
            </a:r>
          </a:p>
          <a:p>
            <a:pPr marL="342900" indent="-342900">
              <a:lnSpc>
                <a:spcPct val="15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Shapes, proportions, colours, contrast.</a:t>
            </a:r>
          </a:p>
          <a:p>
            <a:pPr marL="342900" indent="-342900">
              <a:lnSpc>
                <a:spcPct val="15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Symbols.</a:t>
            </a:r>
          </a:p>
        </p:txBody>
      </p:sp>
      <p:sp>
        <p:nvSpPr>
          <p:cNvPr id="7" name="TextBox 6">
            <a:extLst>
              <a:ext uri="{FF2B5EF4-FFF2-40B4-BE49-F238E27FC236}">
                <a16:creationId xmlns:a16="http://schemas.microsoft.com/office/drawing/2014/main" id="{C7D137A0-D1B7-45C7-9564-95D0A7231584}"/>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BSBCMM411 Make Presentations – Session 02</a:t>
            </a:r>
          </a:p>
        </p:txBody>
      </p:sp>
      <p:sp>
        <p:nvSpPr>
          <p:cNvPr id="8" name="TextBox 7">
            <a:extLst>
              <a:ext uri="{FF2B5EF4-FFF2-40B4-BE49-F238E27FC236}">
                <a16:creationId xmlns:a16="http://schemas.microsoft.com/office/drawing/2014/main" id="{0960A938-3E27-45C5-81F1-CC8B001F573A}"/>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Tree>
    <p:extLst>
      <p:ext uri="{BB962C8B-B14F-4D97-AF65-F5344CB8AC3E}">
        <p14:creationId xmlns:p14="http://schemas.microsoft.com/office/powerpoint/2010/main" val="62450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500</TotalTime>
  <Words>1553</Words>
  <Application>Microsoft Office PowerPoint</Application>
  <PresentationFormat>On-screen Show (4:3)</PresentationFormat>
  <Paragraphs>319</Paragraphs>
  <Slides>39</Slides>
  <Notes>39</Notes>
  <HiddenSlides>0</HiddenSlides>
  <MMClips>2</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6" baseType="lpstr">
      <vt:lpstr>Arial</vt:lpstr>
      <vt:lpstr>Bookman Old Style</vt:lpstr>
      <vt:lpstr>Calibri</vt:lpstr>
      <vt:lpstr>Calibri Light</vt:lpstr>
      <vt:lpstr>Office Theme</vt:lpstr>
      <vt:lpstr>Microsoft PowerPoint Presentation</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Pierre Van Osselaer</dc:creator>
  <cp:lastModifiedBy>Pierre Van Osselaer</cp:lastModifiedBy>
  <cp:revision>38</cp:revision>
  <dcterms:created xsi:type="dcterms:W3CDTF">2021-05-03T19:43:57Z</dcterms:created>
  <dcterms:modified xsi:type="dcterms:W3CDTF">2023-10-29T02:48:23Z</dcterms:modified>
</cp:coreProperties>
</file>