
<file path=[Content_Types].xml><?xml version="1.0" encoding="utf-8"?>
<Types xmlns="http://schemas.openxmlformats.org/package/2006/content-types">
  <Default Extension="docx" ContentType="application/vnd.openxmlformats-officedocument.wordprocessingml.document"/>
  <Default Extension="jpeg" ContentType="image/jpeg"/>
  <Default Extension="JPG" ContentType="image/jpe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55"/>
  </p:notesMasterIdLst>
  <p:sldIdLst>
    <p:sldId id="2976" r:id="rId2"/>
    <p:sldId id="2977" r:id="rId3"/>
    <p:sldId id="2992" r:id="rId4"/>
    <p:sldId id="2993" r:id="rId5"/>
    <p:sldId id="3024" r:id="rId6"/>
    <p:sldId id="2978" r:id="rId7"/>
    <p:sldId id="2994" r:id="rId8"/>
    <p:sldId id="2930" r:id="rId9"/>
    <p:sldId id="2995" r:id="rId10"/>
    <p:sldId id="3025" r:id="rId11"/>
    <p:sldId id="3030" r:id="rId12"/>
    <p:sldId id="3026" r:id="rId13"/>
    <p:sldId id="3028" r:id="rId14"/>
    <p:sldId id="3027" r:id="rId15"/>
    <p:sldId id="3031" r:id="rId16"/>
    <p:sldId id="3032" r:id="rId17"/>
    <p:sldId id="3033" r:id="rId18"/>
    <p:sldId id="3035" r:id="rId19"/>
    <p:sldId id="3036" r:id="rId20"/>
    <p:sldId id="3037" r:id="rId21"/>
    <p:sldId id="3038" r:id="rId22"/>
    <p:sldId id="3039" r:id="rId23"/>
    <p:sldId id="3041" r:id="rId24"/>
    <p:sldId id="3040" r:id="rId25"/>
    <p:sldId id="3043" r:id="rId26"/>
    <p:sldId id="3044" r:id="rId27"/>
    <p:sldId id="3045" r:id="rId28"/>
    <p:sldId id="3046" r:id="rId29"/>
    <p:sldId id="3047" r:id="rId30"/>
    <p:sldId id="3049" r:id="rId31"/>
    <p:sldId id="3048" r:id="rId32"/>
    <p:sldId id="3050" r:id="rId33"/>
    <p:sldId id="3051" r:id="rId34"/>
    <p:sldId id="3069" r:id="rId35"/>
    <p:sldId id="3070" r:id="rId36"/>
    <p:sldId id="3077" r:id="rId37"/>
    <p:sldId id="3078" r:id="rId38"/>
    <p:sldId id="3079" r:id="rId39"/>
    <p:sldId id="3081" r:id="rId40"/>
    <p:sldId id="3080" r:id="rId41"/>
    <p:sldId id="3072" r:id="rId42"/>
    <p:sldId id="3082" r:id="rId43"/>
    <p:sldId id="2960" r:id="rId44"/>
    <p:sldId id="3084" r:id="rId45"/>
    <p:sldId id="3034" r:id="rId46"/>
    <p:sldId id="3085" r:id="rId47"/>
    <p:sldId id="3086" r:id="rId48"/>
    <p:sldId id="3021" r:id="rId49"/>
    <p:sldId id="3083" r:id="rId50"/>
    <p:sldId id="2983" r:id="rId51"/>
    <p:sldId id="3029" r:id="rId52"/>
    <p:sldId id="2991" r:id="rId53"/>
    <p:sldId id="2984"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182" autoAdjust="0"/>
    <p:restoredTop sz="94660"/>
  </p:normalViewPr>
  <p:slideViewPr>
    <p:cSldViewPr snapToGrid="0">
      <p:cViewPr varScale="1">
        <p:scale>
          <a:sx n="91" d="100"/>
          <a:sy n="91" d="100"/>
        </p:scale>
        <p:origin x="102" y="4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7B46CE-8F1A-4761-85D1-12E11D375F0E}" type="datetimeFigureOut">
              <a:rPr lang="en-AU" smtClean="0"/>
              <a:t>13/10/2023</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92D343-111C-4EA8-9F94-6D9ACDE88F64}" type="slidenum">
              <a:rPr lang="en-AU" smtClean="0"/>
              <a:t>‹#›</a:t>
            </a:fld>
            <a:endParaRPr lang="en-AU"/>
          </a:p>
        </p:txBody>
      </p:sp>
    </p:spTree>
    <p:extLst>
      <p:ext uri="{BB962C8B-B14F-4D97-AF65-F5344CB8AC3E}">
        <p14:creationId xmlns:p14="http://schemas.microsoft.com/office/powerpoint/2010/main" val="2997370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a:p>
            <a:endParaRPr lang="en-AU" b="1"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4219853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2166711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2217708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532195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1635619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2261049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1208858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2964498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901662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4267632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97226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1237880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446301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6530281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23159790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19856457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6016413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28321915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41467650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88923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11636824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225351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20898637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41278356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23155081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12086883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26797865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7556052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12576594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5146206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25677765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4869233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094009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28980896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7160358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12761626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24427682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1509879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10525008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532241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13330709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2243835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4467100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1890494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13959811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2372463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1636075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6354366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a:p>
            <a:endParaRPr lang="en-AU" b="1"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865361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209197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373947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564313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463204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FD3FF6B-4F71-4667-BB53-C3B5BFD045DE}" type="datetimeFigureOut">
              <a:rPr lang="en-AU" smtClean="0"/>
              <a:t>13/10/2023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0C140D9-DEE1-4147-9000-F325D34D148F}" type="slidenum">
              <a:rPr lang="en-AU" smtClean="0"/>
              <a:t>‹#›</a:t>
            </a:fld>
            <a:endParaRPr lang="en-AU"/>
          </a:p>
        </p:txBody>
      </p:sp>
    </p:spTree>
    <p:extLst>
      <p:ext uri="{BB962C8B-B14F-4D97-AF65-F5344CB8AC3E}">
        <p14:creationId xmlns:p14="http://schemas.microsoft.com/office/powerpoint/2010/main" val="3423104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D3FF6B-4F71-4667-BB53-C3B5BFD045DE}" type="datetimeFigureOut">
              <a:rPr lang="en-AU" smtClean="0"/>
              <a:t>13/10/2023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0C140D9-DEE1-4147-9000-F325D34D148F}" type="slidenum">
              <a:rPr lang="en-AU" smtClean="0"/>
              <a:t>‹#›</a:t>
            </a:fld>
            <a:endParaRPr lang="en-AU"/>
          </a:p>
        </p:txBody>
      </p:sp>
    </p:spTree>
    <p:extLst>
      <p:ext uri="{BB962C8B-B14F-4D97-AF65-F5344CB8AC3E}">
        <p14:creationId xmlns:p14="http://schemas.microsoft.com/office/powerpoint/2010/main" val="3049250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D3FF6B-4F71-4667-BB53-C3B5BFD045DE}" type="datetimeFigureOut">
              <a:rPr lang="en-AU" smtClean="0"/>
              <a:t>13/10/2023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0C140D9-DEE1-4147-9000-F325D34D148F}" type="slidenum">
              <a:rPr lang="en-AU" smtClean="0"/>
              <a:t>‹#›</a:t>
            </a:fld>
            <a:endParaRPr lang="en-AU"/>
          </a:p>
        </p:txBody>
      </p:sp>
    </p:spTree>
    <p:extLst>
      <p:ext uri="{BB962C8B-B14F-4D97-AF65-F5344CB8AC3E}">
        <p14:creationId xmlns:p14="http://schemas.microsoft.com/office/powerpoint/2010/main" val="3659577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Main Title+ SubTitle+Number">
    <p:spTree>
      <p:nvGrpSpPr>
        <p:cNvPr id="1" name=""/>
        <p:cNvGrpSpPr/>
        <p:nvPr/>
      </p:nvGrpSpPr>
      <p:grpSpPr>
        <a:xfrm>
          <a:off x="0" y="0"/>
          <a:ext cx="0" cy="0"/>
          <a:chOff x="0" y="0"/>
          <a:chExt cx="0" cy="0"/>
        </a:xfrm>
      </p:grpSpPr>
      <p:sp>
        <p:nvSpPr>
          <p:cNvPr id="2" name="Picture Placeholder 7"/>
          <p:cNvSpPr>
            <a:spLocks noGrp="1"/>
          </p:cNvSpPr>
          <p:nvPr>
            <p:ph type="pic" sz="quarter" idx="15" hasCustomPrompt="1"/>
          </p:nvPr>
        </p:nvSpPr>
        <p:spPr>
          <a:xfrm>
            <a:off x="0" y="0"/>
            <a:ext cx="9144000" cy="6858000"/>
          </a:xfrm>
          <a:prstGeom prst="rect">
            <a:avLst/>
          </a:prstGeom>
          <a:solidFill>
            <a:schemeClr val="bg1">
              <a:lumMod val="85000"/>
              <a:alpha val="42000"/>
            </a:schemeClr>
          </a:solidFill>
          <a:ln>
            <a:noFill/>
          </a:ln>
        </p:spPr>
        <p:txBody>
          <a:bodyPr bIns="274320" anchor="b"/>
          <a:lstStyle>
            <a:lvl1pPr algn="ctr">
              <a:buNone/>
              <a:defRPr sz="12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598038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Main Title+ SubTitle+Number">
    <p:spTree>
      <p:nvGrpSpPr>
        <p:cNvPr id="1" name=""/>
        <p:cNvGrpSpPr/>
        <p:nvPr/>
      </p:nvGrpSpPr>
      <p:grpSpPr>
        <a:xfrm>
          <a:off x="0" y="0"/>
          <a:ext cx="0" cy="0"/>
          <a:chOff x="0" y="0"/>
          <a:chExt cx="0" cy="0"/>
        </a:xfrm>
      </p:grpSpPr>
      <p:sp>
        <p:nvSpPr>
          <p:cNvPr id="2" name="Picture Placeholder 7"/>
          <p:cNvSpPr>
            <a:spLocks noGrp="1"/>
          </p:cNvSpPr>
          <p:nvPr>
            <p:ph type="pic" sz="quarter" idx="15" hasCustomPrompt="1"/>
          </p:nvPr>
        </p:nvSpPr>
        <p:spPr>
          <a:xfrm>
            <a:off x="0" y="0"/>
            <a:ext cx="9144000" cy="6858000"/>
          </a:xfrm>
          <a:prstGeom prst="rect">
            <a:avLst/>
          </a:prstGeom>
          <a:solidFill>
            <a:schemeClr val="bg1">
              <a:lumMod val="85000"/>
              <a:alpha val="42000"/>
            </a:schemeClr>
          </a:solidFill>
          <a:ln>
            <a:noFill/>
          </a:ln>
        </p:spPr>
        <p:txBody>
          <a:bodyPr bIns="274320" anchor="b"/>
          <a:lstStyle>
            <a:lvl1pPr algn="ctr">
              <a:buNone/>
              <a:defRPr sz="12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893748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D3FF6B-4F71-4667-BB53-C3B5BFD045DE}" type="datetimeFigureOut">
              <a:rPr lang="en-AU" smtClean="0"/>
              <a:t>13/10/2023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0C140D9-DEE1-4147-9000-F325D34D148F}" type="slidenum">
              <a:rPr lang="en-AU" smtClean="0"/>
              <a:t>‹#›</a:t>
            </a:fld>
            <a:endParaRPr lang="en-AU"/>
          </a:p>
        </p:txBody>
      </p:sp>
    </p:spTree>
    <p:extLst>
      <p:ext uri="{BB962C8B-B14F-4D97-AF65-F5344CB8AC3E}">
        <p14:creationId xmlns:p14="http://schemas.microsoft.com/office/powerpoint/2010/main" val="1121640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D3FF6B-4F71-4667-BB53-C3B5BFD045DE}" type="datetimeFigureOut">
              <a:rPr lang="en-AU" smtClean="0"/>
              <a:t>13/10/2023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0C140D9-DEE1-4147-9000-F325D34D148F}" type="slidenum">
              <a:rPr lang="en-AU" smtClean="0"/>
              <a:t>‹#›</a:t>
            </a:fld>
            <a:endParaRPr lang="en-AU"/>
          </a:p>
        </p:txBody>
      </p:sp>
    </p:spTree>
    <p:extLst>
      <p:ext uri="{BB962C8B-B14F-4D97-AF65-F5344CB8AC3E}">
        <p14:creationId xmlns:p14="http://schemas.microsoft.com/office/powerpoint/2010/main" val="1991876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D3FF6B-4F71-4667-BB53-C3B5BFD045DE}" type="datetimeFigureOut">
              <a:rPr lang="en-AU" smtClean="0"/>
              <a:t>13/10/2023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0C140D9-DEE1-4147-9000-F325D34D148F}" type="slidenum">
              <a:rPr lang="en-AU" smtClean="0"/>
              <a:t>‹#›</a:t>
            </a:fld>
            <a:endParaRPr lang="en-AU"/>
          </a:p>
        </p:txBody>
      </p:sp>
    </p:spTree>
    <p:extLst>
      <p:ext uri="{BB962C8B-B14F-4D97-AF65-F5344CB8AC3E}">
        <p14:creationId xmlns:p14="http://schemas.microsoft.com/office/powerpoint/2010/main" val="2185629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D3FF6B-4F71-4667-BB53-C3B5BFD045DE}" type="datetimeFigureOut">
              <a:rPr lang="en-AU" smtClean="0"/>
              <a:t>13/10/2023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0C140D9-DEE1-4147-9000-F325D34D148F}" type="slidenum">
              <a:rPr lang="en-AU" smtClean="0"/>
              <a:t>‹#›</a:t>
            </a:fld>
            <a:endParaRPr lang="en-AU"/>
          </a:p>
        </p:txBody>
      </p:sp>
    </p:spTree>
    <p:extLst>
      <p:ext uri="{BB962C8B-B14F-4D97-AF65-F5344CB8AC3E}">
        <p14:creationId xmlns:p14="http://schemas.microsoft.com/office/powerpoint/2010/main" val="285237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D3FF6B-4F71-4667-BB53-C3B5BFD045DE}" type="datetimeFigureOut">
              <a:rPr lang="en-AU" smtClean="0"/>
              <a:t>13/10/2023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0C140D9-DEE1-4147-9000-F325D34D148F}" type="slidenum">
              <a:rPr lang="en-AU" smtClean="0"/>
              <a:t>‹#›</a:t>
            </a:fld>
            <a:endParaRPr lang="en-AU"/>
          </a:p>
        </p:txBody>
      </p:sp>
    </p:spTree>
    <p:extLst>
      <p:ext uri="{BB962C8B-B14F-4D97-AF65-F5344CB8AC3E}">
        <p14:creationId xmlns:p14="http://schemas.microsoft.com/office/powerpoint/2010/main" val="3580956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D3FF6B-4F71-4667-BB53-C3B5BFD045DE}" type="datetimeFigureOut">
              <a:rPr lang="en-AU" smtClean="0"/>
              <a:t>13/10/2023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0C140D9-DEE1-4147-9000-F325D34D148F}" type="slidenum">
              <a:rPr lang="en-AU" smtClean="0"/>
              <a:t>‹#›</a:t>
            </a:fld>
            <a:endParaRPr lang="en-AU"/>
          </a:p>
        </p:txBody>
      </p:sp>
    </p:spTree>
    <p:extLst>
      <p:ext uri="{BB962C8B-B14F-4D97-AF65-F5344CB8AC3E}">
        <p14:creationId xmlns:p14="http://schemas.microsoft.com/office/powerpoint/2010/main" val="478792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D3FF6B-4F71-4667-BB53-C3B5BFD045DE}" type="datetimeFigureOut">
              <a:rPr lang="en-AU" smtClean="0"/>
              <a:t>13/10/2023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0C140D9-DEE1-4147-9000-F325D34D148F}" type="slidenum">
              <a:rPr lang="en-AU" smtClean="0"/>
              <a:t>‹#›</a:t>
            </a:fld>
            <a:endParaRPr lang="en-AU"/>
          </a:p>
        </p:txBody>
      </p:sp>
    </p:spTree>
    <p:extLst>
      <p:ext uri="{BB962C8B-B14F-4D97-AF65-F5344CB8AC3E}">
        <p14:creationId xmlns:p14="http://schemas.microsoft.com/office/powerpoint/2010/main" val="2350609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D3FF6B-4F71-4667-BB53-C3B5BFD045DE}" type="datetimeFigureOut">
              <a:rPr lang="en-AU" smtClean="0"/>
              <a:t>13/10/2023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0C140D9-DEE1-4147-9000-F325D34D148F}" type="slidenum">
              <a:rPr lang="en-AU" smtClean="0"/>
              <a:t>‹#›</a:t>
            </a:fld>
            <a:endParaRPr lang="en-AU"/>
          </a:p>
        </p:txBody>
      </p:sp>
    </p:spTree>
    <p:extLst>
      <p:ext uri="{BB962C8B-B14F-4D97-AF65-F5344CB8AC3E}">
        <p14:creationId xmlns:p14="http://schemas.microsoft.com/office/powerpoint/2010/main" val="1813696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D3FF6B-4F71-4667-BB53-C3B5BFD045DE}" type="datetimeFigureOut">
              <a:rPr lang="en-AU" smtClean="0"/>
              <a:t>13/10/2023</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C140D9-DEE1-4147-9000-F325D34D148F}" type="slidenum">
              <a:rPr lang="en-AU" smtClean="0"/>
              <a:t>‹#›</a:t>
            </a:fld>
            <a:endParaRPr lang="en-AU"/>
          </a:p>
        </p:txBody>
      </p:sp>
    </p:spTree>
    <p:extLst>
      <p:ext uri="{BB962C8B-B14F-4D97-AF65-F5344CB8AC3E}">
        <p14:creationId xmlns:p14="http://schemas.microsoft.com/office/powerpoint/2010/main" val="233290690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communicationstudies.com/communication-theories"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helpfulprofessor.com/communication-models/#:~:text=Today%2C%20the%20main%20models%20of%20communication%20are%20can,complex%20as%20the%20communication%20event%20%28e.g.%20conversation%29%20progresses."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www.emeraldinsight.com/doi/abs/10.1108/%2013632540510621362"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3.wmf"/><Relationship Id="rId5" Type="http://schemas.openxmlformats.org/officeDocument/2006/relationships/package" Target="../embeddings/Microsoft_Word_Document.docx"/><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6.xml"/><Relationship Id="rId1" Type="http://schemas.openxmlformats.org/officeDocument/2006/relationships/slideLayout" Target="../slideLayouts/slideLayout13.xml"/><Relationship Id="rId5" Type="http://schemas.openxmlformats.org/officeDocument/2006/relationships/image" Target="../media/image5.wmf"/><Relationship Id="rId4" Type="http://schemas.openxmlformats.org/officeDocument/2006/relationships/package" Target="../embeddings/Microsoft_Word_Document1.docx"/></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hyperlink" Target="https://www.speaktolead.co.uk/leaders-must-always-celebrate-success/" TargetMode="External"/><Relationship Id="rId7" Type="http://schemas.openxmlformats.org/officeDocument/2006/relationships/hyperlink" Target="https://www.monash.edu/arts/monash-intercultural-lab/about-the-monash-intercultural-lab/what-is-intercultural-competence#_ftn1" TargetMode="External"/><Relationship Id="rId2" Type="http://schemas.openxmlformats.org/officeDocument/2006/relationships/notesSlide" Target="../notesSlides/notesSlide50.xml"/><Relationship Id="rId1" Type="http://schemas.openxmlformats.org/officeDocument/2006/relationships/slideLayout" Target="../slideLayouts/slideLayout13.xml"/><Relationship Id="rId6" Type="http://schemas.openxmlformats.org/officeDocument/2006/relationships/hyperlink" Target="https://helpfulprofessor.com/communication-models/#:~:text=Today%2C%20the%20main%20models%20of%20communication%20are%20can,complex%20as%20the%20communication%20event%20%28e.g.%20conversation%29%20progresses." TargetMode="External"/><Relationship Id="rId5" Type="http://schemas.openxmlformats.org/officeDocument/2006/relationships/hyperlink" Target="https://www.communicationstudies.com/communication-theories" TargetMode="External"/><Relationship Id="rId4" Type="http://schemas.openxmlformats.org/officeDocument/2006/relationships/hyperlink" Target="https://www.bing.com/images/search?view=detailV2&amp;ccid=j8gvFrD%2f&amp;id=8972B568616A1DC4EA90956A3055307DB76A9BF5&amp;thid=OIP.j8gvFrD_rU9frLbfAd96egHaE8&amp;mediaurl=https%3a%2f%2ffarm6.staticflickr.com%2f5050%2f5242760927_f8c8b41aba_o_d.jpg&amp;exph=3168&amp;expw=4752&amp;q=making+presentation+stresss+images&amp;simid=607992649940358202&amp;ck=8261A828BACCBB0212C5C5E0F7D12E5D&amp;selectedIndex=181&amp;FORM=IRPRST&amp;ajaxhist=0"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en.wikipedia.org/wiki/Communication_theory" TargetMode="External"/><Relationship Id="rId2" Type="http://schemas.openxmlformats.org/officeDocument/2006/relationships/notesSlide" Target="../notesSlides/notesSlide51.xml"/><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hyperlink" Target="https://opentext.wsu.edu/theoreticalmodelsforteachingandresearch/chapter/semiotic-theory/"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flipV="1">
            <a:off x="1143000" y="2971799"/>
            <a:ext cx="6967326" cy="1066799"/>
          </a:xfrm>
          <a:prstGeom prst="roundRect">
            <a:avLst>
              <a:gd name="adj" fmla="val 449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endParaRPr lang="en-US" sz="2400" b="1" dirty="0"/>
          </a:p>
        </p:txBody>
      </p:sp>
      <p:sp>
        <p:nvSpPr>
          <p:cNvPr id="19" name="TextBox 18"/>
          <p:cNvSpPr txBox="1"/>
          <p:nvPr/>
        </p:nvSpPr>
        <p:spPr>
          <a:xfrm>
            <a:off x="1033674" y="3749283"/>
            <a:ext cx="7076652" cy="1366727"/>
          </a:xfrm>
          <a:prstGeom prst="rect">
            <a:avLst/>
          </a:prstGeom>
          <a:noFill/>
        </p:spPr>
        <p:txBody>
          <a:bodyPr wrap="square" rtlCol="0">
            <a:noAutofit/>
          </a:bodyPr>
          <a:lstStyle/>
          <a:p>
            <a:pPr algn="ctr">
              <a:lnSpc>
                <a:spcPts val="2800"/>
              </a:lnSpc>
            </a:pPr>
            <a:r>
              <a:rPr lang="en-US" sz="2000" b="1" dirty="0">
                <a:solidFill>
                  <a:srgbClr val="002060"/>
                </a:solidFill>
                <a:latin typeface="Bookman Old Style" panose="02050604050505020204" pitchFamily="18" charset="0"/>
                <a:cs typeface="Arial" panose="020B0604020202020204" pitchFamily="34" charset="0"/>
              </a:rPr>
              <a:t>BUSCOM301 Business Communication</a:t>
            </a:r>
          </a:p>
          <a:p>
            <a:pPr algn="ctr">
              <a:lnSpc>
                <a:spcPts val="2800"/>
              </a:lnSpc>
            </a:pPr>
            <a:r>
              <a:rPr lang="en-US" b="1" dirty="0">
                <a:solidFill>
                  <a:srgbClr val="002060"/>
                </a:solidFill>
                <a:latin typeface="Bookman Old Style" panose="02050604050505020204" pitchFamily="18" charset="0"/>
                <a:cs typeface="Arial" panose="020B0604020202020204" pitchFamily="34" charset="0"/>
              </a:rPr>
              <a:t>Session 01</a:t>
            </a:r>
          </a:p>
        </p:txBody>
      </p:sp>
      <p:pic>
        <p:nvPicPr>
          <p:cNvPr id="5" name="Picture 4" descr="Logo, company name&#10;&#10;Description automatically generated">
            <a:extLst>
              <a:ext uri="{FF2B5EF4-FFF2-40B4-BE49-F238E27FC236}">
                <a16:creationId xmlns:a16="http://schemas.microsoft.com/office/drawing/2014/main" id="{F30279B4-50F7-432C-BF9C-5345C8A496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6069" y="1894387"/>
            <a:ext cx="2791861" cy="1366727"/>
          </a:xfrm>
          <a:prstGeom prst="rect">
            <a:avLst/>
          </a:prstGeom>
        </p:spPr>
      </p:pic>
    </p:spTree>
    <p:extLst>
      <p:ext uri="{BB962C8B-B14F-4D97-AF65-F5344CB8AC3E}">
        <p14:creationId xmlns:p14="http://schemas.microsoft.com/office/powerpoint/2010/main" val="14587740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a:t>
            </a:r>
            <a:r>
              <a:rPr lang="en-US" b="1" spc="300" dirty="0">
                <a:solidFill>
                  <a:schemeClr val="bg1"/>
                </a:solidFill>
                <a:latin typeface="Bookman Old Style" panose="02050604050505020204" pitchFamily="18" charset="0"/>
                <a:cs typeface="Arial" panose="020B0604020202020204" pitchFamily="34" charset="0"/>
              </a:rPr>
              <a:t>Workplace Communication Principles</a:t>
            </a: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566041"/>
            <a:ext cx="7620000" cy="4508959"/>
          </a:xfrm>
          <a:prstGeom prst="rect">
            <a:avLst/>
          </a:prstGeom>
          <a:noFill/>
        </p:spPr>
        <p:txBody>
          <a:bodyPr wrap="square" rtlCol="0">
            <a:noAutofit/>
          </a:bodyPr>
          <a:lstStyle/>
          <a:p>
            <a:pPr marL="342900" indent="-342900">
              <a:spcBef>
                <a:spcPts val="600"/>
              </a:spcBef>
              <a:spcAft>
                <a:spcPts val="600"/>
              </a:spcAft>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Workplace communication is communication.</a:t>
            </a:r>
          </a:p>
          <a:p>
            <a:pPr marL="342900" indent="-342900">
              <a:spcBef>
                <a:spcPts val="600"/>
              </a:spcBef>
              <a:spcAft>
                <a:spcPts val="600"/>
              </a:spcAft>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A workplace is a social environment and, as such it requires communication to function.</a:t>
            </a:r>
          </a:p>
          <a:p>
            <a:pPr marL="342900" indent="-342900">
              <a:spcBef>
                <a:spcPts val="600"/>
              </a:spcBef>
              <a:spcAft>
                <a:spcPts val="600"/>
              </a:spcAft>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Effective communication is expected to lead to an efficient workplace.</a:t>
            </a:r>
          </a:p>
          <a:p>
            <a:pPr marL="342900" indent="-342900">
              <a:spcBef>
                <a:spcPts val="600"/>
              </a:spcBef>
              <a:spcAft>
                <a:spcPts val="600"/>
              </a:spcAft>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Understanding theories of communication can help us engage in more effective communication. </a:t>
            </a:r>
          </a:p>
          <a:p>
            <a:pPr marL="342900" indent="-342900">
              <a:spcBef>
                <a:spcPts val="600"/>
              </a:spcBef>
              <a:spcAft>
                <a:spcPts val="600"/>
              </a:spcAft>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Let us consider a few examples of communication theories.</a:t>
            </a:r>
          </a:p>
        </p:txBody>
      </p:sp>
      <p:pic>
        <p:nvPicPr>
          <p:cNvPr id="9" name="Picture 8" descr="Logo, company name&#10;&#10;Description automatically generated">
            <a:extLst>
              <a:ext uri="{FF2B5EF4-FFF2-40B4-BE49-F238E27FC236}">
                <a16:creationId xmlns:a16="http://schemas.microsoft.com/office/drawing/2014/main" id="{FA00D97D-116F-4A82-98DD-E7367111F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
        <p:nvSpPr>
          <p:cNvPr id="3" name="TextBox 2">
            <a:extLst>
              <a:ext uri="{FF2B5EF4-FFF2-40B4-BE49-F238E27FC236}">
                <a16:creationId xmlns:a16="http://schemas.microsoft.com/office/drawing/2014/main" id="{91BC4BF8-AEC3-761F-776F-582A00807186}"/>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BUSCOM301 Business Communication – Session 01</a:t>
            </a:r>
          </a:p>
        </p:txBody>
      </p:sp>
      <p:sp>
        <p:nvSpPr>
          <p:cNvPr id="4" name="TextBox 3">
            <a:extLst>
              <a:ext uri="{FF2B5EF4-FFF2-40B4-BE49-F238E27FC236}">
                <a16:creationId xmlns:a16="http://schemas.microsoft.com/office/drawing/2014/main" id="{154DDBD2-7C6C-2821-C2F4-91B9EA13812B}"/>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spTree>
    <p:extLst>
      <p:ext uri="{BB962C8B-B14F-4D97-AF65-F5344CB8AC3E}">
        <p14:creationId xmlns:p14="http://schemas.microsoft.com/office/powerpoint/2010/main" val="6341206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a:t>
            </a:r>
            <a:r>
              <a:rPr lang="en-US" b="1" spc="300" dirty="0">
                <a:solidFill>
                  <a:schemeClr val="bg1"/>
                </a:solidFill>
                <a:latin typeface="Bookman Old Style" panose="02050604050505020204" pitchFamily="18" charset="0"/>
                <a:cs typeface="Arial" panose="020B0604020202020204" pitchFamily="34" charset="0"/>
              </a:rPr>
              <a:t>Communication Theories – Examples </a:t>
            </a: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444317"/>
            <a:ext cx="7620000" cy="4630684"/>
          </a:xfrm>
          <a:prstGeom prst="rect">
            <a:avLst/>
          </a:prstGeom>
          <a:noFill/>
        </p:spPr>
        <p:txBody>
          <a:bodyPr wrap="square" rtlCol="0">
            <a:noAutofit/>
          </a:bodyPr>
          <a:lstStyle/>
          <a:p>
            <a:pPr>
              <a:lnSpc>
                <a:spcPct val="150000"/>
              </a:lnSpc>
              <a:spcBef>
                <a:spcPts val="600"/>
              </a:spcBef>
              <a:spcAft>
                <a:spcPts val="600"/>
              </a:spcAft>
            </a:pPr>
            <a:r>
              <a:rPr lang="en-AU" sz="2400" b="1" i="0" strike="noStrike" dirty="0">
                <a:solidFill>
                  <a:srgbClr val="002060"/>
                </a:solidFill>
                <a:effectLst/>
                <a:latin typeface="Bookman Old Style" panose="02050604050505020204" pitchFamily="18" charset="0"/>
              </a:rPr>
              <a:t>Adaptive Structuration Theory (AST)</a:t>
            </a:r>
            <a:br>
              <a:rPr lang="en-AU" sz="2400" dirty="0">
                <a:solidFill>
                  <a:srgbClr val="002060"/>
                </a:solidFill>
                <a:latin typeface="Bookman Old Style" panose="02050604050505020204" pitchFamily="18" charset="0"/>
              </a:rPr>
            </a:br>
            <a:r>
              <a:rPr lang="en-AU" sz="2400" b="0" i="0" dirty="0">
                <a:solidFill>
                  <a:srgbClr val="002060"/>
                </a:solidFill>
                <a:effectLst/>
                <a:latin typeface="Bookman Old Style" panose="02050604050505020204" pitchFamily="18" charset="0"/>
              </a:rPr>
              <a:t>Groups and organizations create rules and resources which are defined as structures. These structures form social systems which develop a life of their own. The quality of the structure affects decision making, and decisions also affect the structure.</a:t>
            </a:r>
          </a:p>
          <a:p>
            <a:pPr>
              <a:lnSpc>
                <a:spcPct val="150000"/>
              </a:lnSpc>
              <a:spcAft>
                <a:spcPts val="600"/>
              </a:spcAft>
            </a:pPr>
            <a:r>
              <a:rPr lang="en-AU" sz="2400" dirty="0">
                <a:hlinkClick r:id="rId3"/>
              </a:rPr>
              <a:t>Communication Theories – Communication Studies</a:t>
            </a:r>
            <a:endParaRPr lang="en-AU" sz="2400" dirty="0">
              <a:solidFill>
                <a:srgbClr val="002060"/>
              </a:solidFill>
              <a:latin typeface="Bookman Old Style" panose="02050604050505020204" pitchFamily="18" charset="0"/>
              <a:cs typeface="Arial" panose="020B0604020202020204" pitchFamily="34" charset="0"/>
            </a:endParaRPr>
          </a:p>
        </p:txBody>
      </p:sp>
      <p:pic>
        <p:nvPicPr>
          <p:cNvPr id="9" name="Picture 8" descr="Logo, company name&#10;&#10;Description automatically generated">
            <a:extLst>
              <a:ext uri="{FF2B5EF4-FFF2-40B4-BE49-F238E27FC236}">
                <a16:creationId xmlns:a16="http://schemas.microsoft.com/office/drawing/2014/main" id="{FA00D97D-116F-4A82-98DD-E7367111F9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
        <p:nvSpPr>
          <p:cNvPr id="3" name="TextBox 2">
            <a:extLst>
              <a:ext uri="{FF2B5EF4-FFF2-40B4-BE49-F238E27FC236}">
                <a16:creationId xmlns:a16="http://schemas.microsoft.com/office/drawing/2014/main" id="{91BC4BF8-AEC3-761F-776F-582A00807186}"/>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BUSCOM301 Business Communication – Session 01</a:t>
            </a:r>
          </a:p>
        </p:txBody>
      </p:sp>
      <p:sp>
        <p:nvSpPr>
          <p:cNvPr id="4" name="TextBox 3">
            <a:extLst>
              <a:ext uri="{FF2B5EF4-FFF2-40B4-BE49-F238E27FC236}">
                <a16:creationId xmlns:a16="http://schemas.microsoft.com/office/drawing/2014/main" id="{154DDBD2-7C6C-2821-C2F4-91B9EA13812B}"/>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spTree>
    <p:extLst>
      <p:ext uri="{BB962C8B-B14F-4D97-AF65-F5344CB8AC3E}">
        <p14:creationId xmlns:p14="http://schemas.microsoft.com/office/powerpoint/2010/main" val="11547013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a:t>
            </a:r>
            <a:r>
              <a:rPr lang="en-US" b="1" spc="300" dirty="0">
                <a:solidFill>
                  <a:schemeClr val="bg1"/>
                </a:solidFill>
                <a:latin typeface="Bookman Old Style" panose="02050604050505020204" pitchFamily="18" charset="0"/>
                <a:cs typeface="Arial" panose="020B0604020202020204" pitchFamily="34" charset="0"/>
              </a:rPr>
              <a:t>Communication Theories – Examples </a:t>
            </a: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444317"/>
            <a:ext cx="7620000" cy="4630684"/>
          </a:xfrm>
          <a:prstGeom prst="rect">
            <a:avLst/>
          </a:prstGeom>
          <a:noFill/>
        </p:spPr>
        <p:txBody>
          <a:bodyPr wrap="square" rtlCol="0">
            <a:noAutofit/>
          </a:bodyPr>
          <a:lstStyle/>
          <a:p>
            <a:pPr>
              <a:spcBef>
                <a:spcPts val="600"/>
              </a:spcBef>
              <a:spcAft>
                <a:spcPts val="600"/>
              </a:spcAft>
            </a:pPr>
            <a:r>
              <a:rPr lang="en-AU" sz="2400" b="1" i="0" dirty="0">
                <a:solidFill>
                  <a:srgbClr val="002060"/>
                </a:solidFill>
                <a:effectLst/>
                <a:latin typeface="Bookman Old Style" panose="02050604050505020204" pitchFamily="18" charset="0"/>
              </a:rPr>
              <a:t>Communication theory</a:t>
            </a:r>
            <a:r>
              <a:rPr lang="en-AU" sz="2400" b="0" i="0" dirty="0">
                <a:solidFill>
                  <a:srgbClr val="002060"/>
                </a:solidFill>
                <a:effectLst/>
                <a:latin typeface="Bookman Old Style" panose="02050604050505020204" pitchFamily="18" charset="0"/>
              </a:rPr>
              <a:t> is a proposed description of communication phenomena, the relationships among them, a storyline describing these relationships, and an argument for these three elements. Communication theory provides a way of talking about and analyzing key events, processes, and commitments that together form communication. Theory can be seen as a way to map the world and make it navigable; communication theory gives us tools to answer empirical, conceptual, or practical communication questions. </a:t>
            </a:r>
            <a:r>
              <a:rPr lang="en-AU" dirty="0">
                <a:solidFill>
                  <a:srgbClr val="002060"/>
                </a:solidFill>
                <a:latin typeface="Bookman Old Style" panose="02050604050505020204" pitchFamily="18" charset="0"/>
              </a:rPr>
              <a:t>(Miller, K. 2005)</a:t>
            </a:r>
            <a:endParaRPr lang="en-AU" dirty="0">
              <a:solidFill>
                <a:srgbClr val="002060"/>
              </a:solidFill>
              <a:latin typeface="Bookman Old Style" panose="02050604050505020204" pitchFamily="18" charset="0"/>
              <a:cs typeface="Arial" panose="020B0604020202020204" pitchFamily="34" charset="0"/>
            </a:endParaRPr>
          </a:p>
        </p:txBody>
      </p:sp>
      <p:pic>
        <p:nvPicPr>
          <p:cNvPr id="9" name="Picture 8" descr="Logo, company name&#10;&#10;Description automatically generated">
            <a:extLst>
              <a:ext uri="{FF2B5EF4-FFF2-40B4-BE49-F238E27FC236}">
                <a16:creationId xmlns:a16="http://schemas.microsoft.com/office/drawing/2014/main" id="{FA00D97D-116F-4A82-98DD-E7367111F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
        <p:nvSpPr>
          <p:cNvPr id="3" name="TextBox 2">
            <a:extLst>
              <a:ext uri="{FF2B5EF4-FFF2-40B4-BE49-F238E27FC236}">
                <a16:creationId xmlns:a16="http://schemas.microsoft.com/office/drawing/2014/main" id="{91BC4BF8-AEC3-761F-776F-582A00807186}"/>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BUSCOM301 Business Communication – Session 01</a:t>
            </a:r>
          </a:p>
        </p:txBody>
      </p:sp>
      <p:sp>
        <p:nvSpPr>
          <p:cNvPr id="4" name="TextBox 3">
            <a:extLst>
              <a:ext uri="{FF2B5EF4-FFF2-40B4-BE49-F238E27FC236}">
                <a16:creationId xmlns:a16="http://schemas.microsoft.com/office/drawing/2014/main" id="{154DDBD2-7C6C-2821-C2F4-91B9EA13812B}"/>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spTree>
    <p:extLst>
      <p:ext uri="{BB962C8B-B14F-4D97-AF65-F5344CB8AC3E}">
        <p14:creationId xmlns:p14="http://schemas.microsoft.com/office/powerpoint/2010/main" val="3058648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a:t>
            </a:r>
            <a:r>
              <a:rPr lang="en-US" b="1" spc="300" dirty="0">
                <a:solidFill>
                  <a:schemeClr val="bg1"/>
                </a:solidFill>
                <a:latin typeface="Bookman Old Style" panose="02050604050505020204" pitchFamily="18" charset="0"/>
                <a:cs typeface="Arial" panose="020B0604020202020204" pitchFamily="34" charset="0"/>
              </a:rPr>
              <a:t>Communication Theories – Examples </a:t>
            </a: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465337"/>
            <a:ext cx="7620000" cy="4494028"/>
          </a:xfrm>
          <a:prstGeom prst="rect">
            <a:avLst/>
          </a:prstGeom>
          <a:noFill/>
        </p:spPr>
        <p:txBody>
          <a:bodyPr wrap="square" rtlCol="0">
            <a:noAutofit/>
          </a:bodyPr>
          <a:lstStyle/>
          <a:p>
            <a:r>
              <a:rPr lang="en-AU" sz="2400" dirty="0">
                <a:solidFill>
                  <a:srgbClr val="002060"/>
                </a:solidFill>
                <a:latin typeface="Bookman Old Style" panose="02050604050505020204" pitchFamily="18" charset="0"/>
              </a:rPr>
              <a:t>Today, the main models of communication can be split into three categories:</a:t>
            </a:r>
            <a:r>
              <a:rPr lang="en-AU" sz="2400" i="0" dirty="0">
                <a:solidFill>
                  <a:srgbClr val="002060"/>
                </a:solidFill>
                <a:effectLst/>
                <a:latin typeface="Bookman Old Style" panose="02050604050505020204" pitchFamily="18" charset="0"/>
              </a:rPr>
              <a:t> </a:t>
            </a:r>
          </a:p>
          <a:p>
            <a:pPr marL="342900" indent="-342900">
              <a:buFont typeface="Arial" panose="020B0604020202020204" pitchFamily="34" charset="0"/>
              <a:buChar char="•"/>
            </a:pPr>
            <a:r>
              <a:rPr lang="en-AU" sz="2400" b="0" i="0" dirty="0">
                <a:solidFill>
                  <a:srgbClr val="002060"/>
                </a:solidFill>
                <a:effectLst/>
                <a:latin typeface="Bookman Old Style" panose="02050604050505020204" pitchFamily="18" charset="0"/>
              </a:rPr>
              <a:t>Linear models … one-way communication.</a:t>
            </a:r>
          </a:p>
          <a:p>
            <a:pPr marL="342900" indent="-342900">
              <a:buFont typeface="Arial" panose="020B0604020202020204" pitchFamily="34" charset="0"/>
              <a:buChar char="•"/>
            </a:pPr>
            <a:r>
              <a:rPr lang="en-AU" sz="2400" dirty="0">
                <a:solidFill>
                  <a:srgbClr val="002060"/>
                </a:solidFill>
                <a:latin typeface="Bookman Old Style" panose="02050604050505020204" pitchFamily="18" charset="0"/>
              </a:rPr>
              <a:t>Interactive models … two way communication.</a:t>
            </a:r>
          </a:p>
          <a:p>
            <a:pPr marL="342900" indent="-342900">
              <a:buFont typeface="Arial" panose="020B0604020202020204" pitchFamily="34" charset="0"/>
              <a:buChar char="•"/>
            </a:pPr>
            <a:r>
              <a:rPr lang="en-AU" sz="2400" dirty="0">
                <a:solidFill>
                  <a:srgbClr val="002060"/>
                </a:solidFill>
                <a:latin typeface="Bookman Old Style" panose="02050604050505020204" pitchFamily="18" charset="0"/>
              </a:rPr>
              <a:t>Transactional Models … two way communication where the message gets more complex as the communication progresses</a:t>
            </a:r>
            <a:r>
              <a:rPr lang="en-AU" sz="2400" b="0" i="0" dirty="0">
                <a:solidFill>
                  <a:srgbClr val="002060"/>
                </a:solidFill>
                <a:effectLst/>
                <a:latin typeface="Bookman Old Style" panose="02050604050505020204" pitchFamily="18" charset="0"/>
              </a:rPr>
              <a:t>. </a:t>
            </a:r>
          </a:p>
          <a:p>
            <a:pPr>
              <a:spcBef>
                <a:spcPts val="600"/>
              </a:spcBef>
              <a:spcAft>
                <a:spcPts val="600"/>
              </a:spcAft>
            </a:pPr>
            <a:r>
              <a:rPr lang="en-AU" dirty="0">
                <a:solidFill>
                  <a:srgbClr val="002060"/>
                </a:solidFill>
                <a:latin typeface="Bookman Old Style" panose="02050604050505020204" pitchFamily="18" charset="0"/>
              </a:rPr>
              <a:t>(Drew, C. 2022)</a:t>
            </a:r>
          </a:p>
          <a:p>
            <a:pPr>
              <a:spcBef>
                <a:spcPts val="600"/>
              </a:spcBef>
              <a:spcAft>
                <a:spcPts val="600"/>
              </a:spcAft>
            </a:pPr>
            <a:r>
              <a:rPr lang="en-AU" sz="2400" dirty="0">
                <a:solidFill>
                  <a:srgbClr val="002060"/>
                </a:solidFill>
                <a:latin typeface="Bookman Old Style" panose="02050604050505020204" pitchFamily="18" charset="0"/>
                <a:cs typeface="Arial" panose="020B0604020202020204" pitchFamily="34" charset="0"/>
              </a:rPr>
              <a:t>For details, check the website: </a:t>
            </a:r>
            <a:r>
              <a:rPr lang="en-AU" sz="2400" dirty="0">
                <a:latin typeface="Bookman Old Style" panose="02050604050505020204" pitchFamily="18" charset="0"/>
                <a:hlinkClick r:id="rId3"/>
              </a:rPr>
              <a:t>All 8 Models of Communication, Explained! (2022) (helpfulprofessor.com)</a:t>
            </a:r>
            <a:endParaRPr lang="en-AU" sz="2400" dirty="0">
              <a:solidFill>
                <a:srgbClr val="002060"/>
              </a:solidFill>
              <a:latin typeface="Bookman Old Style" panose="02050604050505020204" pitchFamily="18" charset="0"/>
              <a:cs typeface="Arial" panose="020B0604020202020204" pitchFamily="34" charset="0"/>
            </a:endParaRPr>
          </a:p>
        </p:txBody>
      </p:sp>
      <p:pic>
        <p:nvPicPr>
          <p:cNvPr id="9" name="Picture 8" descr="Logo, company name&#10;&#10;Description automatically generated">
            <a:extLst>
              <a:ext uri="{FF2B5EF4-FFF2-40B4-BE49-F238E27FC236}">
                <a16:creationId xmlns:a16="http://schemas.microsoft.com/office/drawing/2014/main" id="{FA00D97D-116F-4A82-98DD-E7367111F9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
        <p:nvSpPr>
          <p:cNvPr id="3" name="TextBox 2">
            <a:extLst>
              <a:ext uri="{FF2B5EF4-FFF2-40B4-BE49-F238E27FC236}">
                <a16:creationId xmlns:a16="http://schemas.microsoft.com/office/drawing/2014/main" id="{91BC4BF8-AEC3-761F-776F-582A00807186}"/>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BUSCOM301 Business Communication – Session 01</a:t>
            </a:r>
          </a:p>
        </p:txBody>
      </p:sp>
      <p:sp>
        <p:nvSpPr>
          <p:cNvPr id="4" name="TextBox 3">
            <a:extLst>
              <a:ext uri="{FF2B5EF4-FFF2-40B4-BE49-F238E27FC236}">
                <a16:creationId xmlns:a16="http://schemas.microsoft.com/office/drawing/2014/main" id="{154DDBD2-7C6C-2821-C2F4-91B9EA13812B}"/>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spTree>
    <p:extLst>
      <p:ext uri="{BB962C8B-B14F-4D97-AF65-F5344CB8AC3E}">
        <p14:creationId xmlns:p14="http://schemas.microsoft.com/office/powerpoint/2010/main" val="2312631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a:t>
            </a:r>
            <a:r>
              <a:rPr lang="en-US" b="1" spc="300" dirty="0">
                <a:solidFill>
                  <a:schemeClr val="bg1"/>
                </a:solidFill>
                <a:latin typeface="Bookman Old Style" panose="02050604050505020204" pitchFamily="18" charset="0"/>
                <a:cs typeface="Arial" panose="020B0604020202020204" pitchFamily="34" charset="0"/>
              </a:rPr>
              <a:t>Communication Theories – Examples </a:t>
            </a: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534509"/>
            <a:ext cx="7620000" cy="4267201"/>
          </a:xfrm>
          <a:prstGeom prst="rect">
            <a:avLst/>
          </a:prstGeom>
          <a:noFill/>
        </p:spPr>
        <p:txBody>
          <a:bodyPr wrap="square" rtlCol="0">
            <a:noAutofit/>
          </a:bodyPr>
          <a:lstStyle/>
          <a:p>
            <a:pPr>
              <a:spcBef>
                <a:spcPts val="600"/>
              </a:spcBef>
              <a:spcAft>
                <a:spcPts val="600"/>
              </a:spcAft>
            </a:pPr>
            <a:r>
              <a:rPr lang="en-AU" sz="2400" b="0" i="0" dirty="0">
                <a:solidFill>
                  <a:srgbClr val="002060"/>
                </a:solidFill>
                <a:effectLst/>
                <a:latin typeface="Bookman Old Style" panose="02050604050505020204" pitchFamily="18" charset="0"/>
              </a:rPr>
              <a:t>Semiotics can help us to understand why certain signs are interpreted differently in different cultures and different geographies. For instance, the American “OK” hand sign may be considered rude in Brazil, while the concept of mobile home is understood differently in the United Kingdom. Therefore, semiotics emphasizes the importance of providing appropriate social and cultural context for a communicant so that the message does not get “lost in translation.” </a:t>
            </a:r>
            <a:r>
              <a:rPr lang="en-AU" dirty="0">
                <a:solidFill>
                  <a:srgbClr val="002060"/>
                </a:solidFill>
                <a:latin typeface="Bookman Old Style" panose="02050604050505020204" pitchFamily="18" charset="0"/>
              </a:rPr>
              <a:t>(Riera, J.J. , K. 2022)</a:t>
            </a:r>
            <a:endParaRPr lang="en-AU" dirty="0">
              <a:solidFill>
                <a:srgbClr val="002060"/>
              </a:solidFill>
              <a:latin typeface="Bookman Old Style" panose="02050604050505020204" pitchFamily="18" charset="0"/>
              <a:cs typeface="Arial" panose="020B0604020202020204" pitchFamily="34" charset="0"/>
            </a:endParaRPr>
          </a:p>
        </p:txBody>
      </p:sp>
      <p:pic>
        <p:nvPicPr>
          <p:cNvPr id="9" name="Picture 8" descr="Logo, company name&#10;&#10;Description automatically generated">
            <a:extLst>
              <a:ext uri="{FF2B5EF4-FFF2-40B4-BE49-F238E27FC236}">
                <a16:creationId xmlns:a16="http://schemas.microsoft.com/office/drawing/2014/main" id="{FA00D97D-116F-4A82-98DD-E7367111F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
        <p:nvSpPr>
          <p:cNvPr id="3" name="TextBox 2">
            <a:extLst>
              <a:ext uri="{FF2B5EF4-FFF2-40B4-BE49-F238E27FC236}">
                <a16:creationId xmlns:a16="http://schemas.microsoft.com/office/drawing/2014/main" id="{91BC4BF8-AEC3-761F-776F-582A00807186}"/>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BUSCOM301 Business Communication – Session 01</a:t>
            </a:r>
          </a:p>
        </p:txBody>
      </p:sp>
      <p:sp>
        <p:nvSpPr>
          <p:cNvPr id="4" name="TextBox 3">
            <a:extLst>
              <a:ext uri="{FF2B5EF4-FFF2-40B4-BE49-F238E27FC236}">
                <a16:creationId xmlns:a16="http://schemas.microsoft.com/office/drawing/2014/main" id="{154DDBD2-7C6C-2821-C2F4-91B9EA13812B}"/>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spTree>
    <p:extLst>
      <p:ext uri="{BB962C8B-B14F-4D97-AF65-F5344CB8AC3E}">
        <p14:creationId xmlns:p14="http://schemas.microsoft.com/office/powerpoint/2010/main" val="32789605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The </a:t>
            </a:r>
            <a:r>
              <a:rPr lang="en-US" b="1" spc="300" dirty="0">
                <a:solidFill>
                  <a:schemeClr val="bg1"/>
                </a:solidFill>
                <a:latin typeface="Bookman Old Style" panose="02050604050505020204" pitchFamily="18" charset="0"/>
                <a:cs typeface="Arial" panose="020B0604020202020204" pitchFamily="34" charset="0"/>
              </a:rPr>
              <a:t>Communication Process – 1</a:t>
            </a: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534509"/>
            <a:ext cx="7620000" cy="4267201"/>
          </a:xfrm>
          <a:prstGeom prst="rect">
            <a:avLst/>
          </a:prstGeom>
          <a:noFill/>
        </p:spPr>
        <p:txBody>
          <a:bodyPr wrap="square" rtlCol="0">
            <a:noAutofit/>
          </a:bodyPr>
          <a:lstStyle/>
          <a:p>
            <a:pPr marL="342900" indent="-342900">
              <a:spcBef>
                <a:spcPts val="600"/>
              </a:spcBef>
              <a:spcAft>
                <a:spcPts val="600"/>
              </a:spcAft>
              <a:buFont typeface="Arial" panose="020B0604020202020204" pitchFamily="34" charset="0"/>
              <a:buChar char="•"/>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‘Writer’.</a:t>
            </a:r>
          </a:p>
          <a:p>
            <a:pPr marL="342900" indent="-342900">
              <a:spcBef>
                <a:spcPts val="600"/>
              </a:spcBef>
              <a:spcAft>
                <a:spcPts val="600"/>
              </a:spcAft>
              <a:buFont typeface="Arial" panose="020B0604020202020204" pitchFamily="34" charset="0"/>
              <a:buChar char="•"/>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Sender.</a:t>
            </a:r>
          </a:p>
          <a:p>
            <a:pPr marL="342900" indent="-342900">
              <a:spcBef>
                <a:spcPts val="600"/>
              </a:spcBef>
              <a:spcAft>
                <a:spcPts val="600"/>
              </a:spcAft>
              <a:buFont typeface="Arial" panose="020B0604020202020204" pitchFamily="34" charset="0"/>
              <a:buChar char="•"/>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Message and signs.</a:t>
            </a:r>
          </a:p>
          <a:p>
            <a:pPr marL="342900" indent="-342900">
              <a:spcBef>
                <a:spcPts val="600"/>
              </a:spcBef>
              <a:spcAft>
                <a:spcPts val="600"/>
              </a:spcAft>
              <a:buFont typeface="Arial" panose="020B0604020202020204" pitchFamily="34" charset="0"/>
              <a:buChar char="•"/>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Media and channels.</a:t>
            </a:r>
          </a:p>
          <a:p>
            <a:pPr marL="342900" indent="-342900">
              <a:spcBef>
                <a:spcPts val="600"/>
              </a:spcBef>
              <a:spcAft>
                <a:spcPts val="600"/>
              </a:spcAft>
              <a:buFont typeface="Arial" panose="020B0604020202020204" pitchFamily="34" charset="0"/>
              <a:buChar char="•"/>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Signs.</a:t>
            </a:r>
          </a:p>
          <a:p>
            <a:pPr marL="342900" indent="-342900">
              <a:spcBef>
                <a:spcPts val="600"/>
              </a:spcBef>
              <a:spcAft>
                <a:spcPts val="600"/>
              </a:spcAft>
              <a:buFont typeface="Arial" panose="020B0604020202020204" pitchFamily="34" charset="0"/>
              <a:buChar char="•"/>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Context and </a:t>
            </a:r>
            <a:r>
              <a:rPr lang="en-AU" sz="2400" i="1"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differance</a:t>
            </a: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 [no spelling mistake].</a:t>
            </a:r>
          </a:p>
          <a:p>
            <a:pPr marL="342900" indent="-342900">
              <a:spcBef>
                <a:spcPts val="600"/>
              </a:spcBef>
              <a:spcAft>
                <a:spcPts val="600"/>
              </a:spcAft>
              <a:buFont typeface="Arial" panose="020B0604020202020204" pitchFamily="34" charset="0"/>
              <a:buChar char="•"/>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Perception.</a:t>
            </a:r>
          </a:p>
          <a:p>
            <a:pPr marL="342900" indent="-342900">
              <a:spcBef>
                <a:spcPts val="600"/>
              </a:spcBef>
              <a:spcAft>
                <a:spcPts val="600"/>
              </a:spcAft>
              <a:buFont typeface="Arial" panose="020B0604020202020204" pitchFamily="34" charset="0"/>
              <a:buChar char="•"/>
            </a:pPr>
            <a:r>
              <a:rPr lang="en-AU" sz="24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rPr>
              <a:t>…</a:t>
            </a:r>
            <a:endPar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p:txBody>
      </p:sp>
      <p:pic>
        <p:nvPicPr>
          <p:cNvPr id="9" name="Picture 8" descr="Logo, company name&#10;&#10;Description automatically generated">
            <a:extLst>
              <a:ext uri="{FF2B5EF4-FFF2-40B4-BE49-F238E27FC236}">
                <a16:creationId xmlns:a16="http://schemas.microsoft.com/office/drawing/2014/main" id="{FA00D97D-116F-4A82-98DD-E7367111F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
        <p:nvSpPr>
          <p:cNvPr id="3" name="TextBox 2">
            <a:extLst>
              <a:ext uri="{FF2B5EF4-FFF2-40B4-BE49-F238E27FC236}">
                <a16:creationId xmlns:a16="http://schemas.microsoft.com/office/drawing/2014/main" id="{91BC4BF8-AEC3-761F-776F-582A00807186}"/>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BUSCOM301 Business Communication – Session 01</a:t>
            </a:r>
          </a:p>
        </p:txBody>
      </p:sp>
      <p:sp>
        <p:nvSpPr>
          <p:cNvPr id="4" name="TextBox 3">
            <a:extLst>
              <a:ext uri="{FF2B5EF4-FFF2-40B4-BE49-F238E27FC236}">
                <a16:creationId xmlns:a16="http://schemas.microsoft.com/office/drawing/2014/main" id="{154DDBD2-7C6C-2821-C2F4-91B9EA13812B}"/>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spTree>
    <p:extLst>
      <p:ext uri="{BB962C8B-B14F-4D97-AF65-F5344CB8AC3E}">
        <p14:creationId xmlns:p14="http://schemas.microsoft.com/office/powerpoint/2010/main" val="34977043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The </a:t>
            </a:r>
            <a:r>
              <a:rPr lang="en-US" b="1" spc="300" dirty="0">
                <a:solidFill>
                  <a:schemeClr val="bg1"/>
                </a:solidFill>
                <a:latin typeface="Bookman Old Style" panose="02050604050505020204" pitchFamily="18" charset="0"/>
                <a:cs typeface="Arial" panose="020B0604020202020204" pitchFamily="34" charset="0"/>
              </a:rPr>
              <a:t>Communication Process – 2</a:t>
            </a: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534509"/>
            <a:ext cx="7620000" cy="4267201"/>
          </a:xfrm>
          <a:prstGeom prst="rect">
            <a:avLst/>
          </a:prstGeom>
          <a:noFill/>
        </p:spPr>
        <p:txBody>
          <a:bodyPr wrap="square" rtlCol="0">
            <a:noAutofit/>
          </a:bodyPr>
          <a:lstStyle/>
          <a:p>
            <a:pPr marL="342900" indent="-342900">
              <a:spcBef>
                <a:spcPts val="600"/>
              </a:spcBef>
              <a:spcAft>
                <a:spcPts val="600"/>
              </a:spcAft>
              <a:buFont typeface="Arial" panose="020B0604020202020204" pitchFamily="34" charset="0"/>
              <a:buChar char="•"/>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a:t>
            </a:r>
          </a:p>
          <a:p>
            <a:pPr marL="285750" indent="-285750">
              <a:spcBef>
                <a:spcPts val="600"/>
              </a:spcBef>
              <a:spcAft>
                <a:spcPts val="600"/>
              </a:spcAft>
              <a:buFont typeface="Arial" panose="020B0604020202020204" pitchFamily="34" charset="0"/>
              <a:buChar char="•"/>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Receiver.</a:t>
            </a:r>
          </a:p>
          <a:p>
            <a:pPr marL="285750" indent="-285750">
              <a:spcBef>
                <a:spcPts val="600"/>
              </a:spcBef>
              <a:spcAft>
                <a:spcPts val="600"/>
              </a:spcAft>
              <a:buFont typeface="Arial" panose="020B0604020202020204" pitchFamily="34" charset="0"/>
              <a:buChar char="•"/>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The reader and the message.</a:t>
            </a:r>
          </a:p>
          <a:p>
            <a:pPr marL="285750" indent="-285750">
              <a:spcBef>
                <a:spcPts val="600"/>
              </a:spcBef>
              <a:spcAft>
                <a:spcPts val="600"/>
              </a:spcAft>
              <a:buFont typeface="Arial" panose="020B0604020202020204" pitchFamily="34" charset="0"/>
              <a:buChar char="•"/>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Interpretation.</a:t>
            </a:r>
          </a:p>
          <a:p>
            <a:pPr marL="285750" indent="-285750">
              <a:spcBef>
                <a:spcPts val="600"/>
              </a:spcBef>
              <a:spcAft>
                <a:spcPts val="600"/>
              </a:spcAft>
              <a:buFont typeface="Arial" panose="020B0604020202020204" pitchFamily="34" charset="0"/>
              <a:buChar char="•"/>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Integration.</a:t>
            </a:r>
          </a:p>
          <a:p>
            <a:pPr marL="285750" indent="-285750">
              <a:spcBef>
                <a:spcPts val="600"/>
              </a:spcBef>
              <a:spcAft>
                <a:spcPts val="600"/>
              </a:spcAft>
              <a:buFont typeface="Arial" panose="020B0604020202020204" pitchFamily="34" charset="0"/>
              <a:buChar char="•"/>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Making sense.</a:t>
            </a:r>
          </a:p>
          <a:p>
            <a:pPr marL="285750" indent="-285750">
              <a:spcBef>
                <a:spcPts val="600"/>
              </a:spcBef>
              <a:spcAft>
                <a:spcPts val="600"/>
              </a:spcAft>
              <a:buFont typeface="Arial" panose="020B0604020202020204" pitchFamily="34" charset="0"/>
              <a:buChar char="•"/>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Using the sense made from the message.</a:t>
            </a:r>
          </a:p>
          <a:p>
            <a:pPr>
              <a:spcBef>
                <a:spcPts val="600"/>
              </a:spcBef>
              <a:spcAft>
                <a:spcPts val="600"/>
              </a:spcAft>
            </a:pPr>
            <a:r>
              <a:rPr lang="en-AU" sz="24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rPr>
              <a:t>… Recursion.</a:t>
            </a:r>
            <a:endPar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p:txBody>
      </p:sp>
      <p:pic>
        <p:nvPicPr>
          <p:cNvPr id="9" name="Picture 8" descr="Logo, company name&#10;&#10;Description automatically generated">
            <a:extLst>
              <a:ext uri="{FF2B5EF4-FFF2-40B4-BE49-F238E27FC236}">
                <a16:creationId xmlns:a16="http://schemas.microsoft.com/office/drawing/2014/main" id="{FA00D97D-116F-4A82-98DD-E7367111F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
        <p:nvSpPr>
          <p:cNvPr id="3" name="TextBox 2">
            <a:extLst>
              <a:ext uri="{FF2B5EF4-FFF2-40B4-BE49-F238E27FC236}">
                <a16:creationId xmlns:a16="http://schemas.microsoft.com/office/drawing/2014/main" id="{91BC4BF8-AEC3-761F-776F-582A00807186}"/>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BUSCOM301 Business Communication – Session 01</a:t>
            </a:r>
          </a:p>
        </p:txBody>
      </p:sp>
      <p:sp>
        <p:nvSpPr>
          <p:cNvPr id="4" name="TextBox 3">
            <a:extLst>
              <a:ext uri="{FF2B5EF4-FFF2-40B4-BE49-F238E27FC236}">
                <a16:creationId xmlns:a16="http://schemas.microsoft.com/office/drawing/2014/main" id="{154DDBD2-7C6C-2821-C2F4-91B9EA13812B}"/>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spTree>
    <p:extLst>
      <p:ext uri="{BB962C8B-B14F-4D97-AF65-F5344CB8AC3E}">
        <p14:creationId xmlns:p14="http://schemas.microsoft.com/office/powerpoint/2010/main" val="37011194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9120D8-EA8E-4C92-8270-D5F3CB6EE1F9}"/>
              </a:ext>
            </a:extLst>
          </p:cNvPr>
          <p:cNvSpPr/>
          <p:nvPr/>
        </p:nvSpPr>
        <p:spPr>
          <a:xfrm>
            <a:off x="0" y="0"/>
            <a:ext cx="9144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4988AB3D-3A0D-4EF8-A417-C02C010EB972}"/>
              </a:ext>
            </a:extLst>
          </p:cNvPr>
          <p:cNvSpPr txBox="1">
            <a:spLocks/>
          </p:cNvSpPr>
          <p:nvPr/>
        </p:nvSpPr>
        <p:spPr>
          <a:xfrm>
            <a:off x="632414" y="2722179"/>
            <a:ext cx="7745506" cy="830318"/>
          </a:xfrm>
          <a:prstGeom prst="rect">
            <a:avLst/>
          </a:prstGeom>
        </p:spPr>
        <p:txBody>
          <a:bodyPr/>
          <a:lstStyle>
            <a:lvl1pPr algn="l" defTabSz="914400" rtl="0" eaLnBrk="1" latinLnBrk="0" hangingPunct="1">
              <a:spcBef>
                <a:spcPct val="0"/>
              </a:spcBef>
              <a:buNone/>
              <a:defRPr sz="2800" b="1" kern="1200">
                <a:solidFill>
                  <a:schemeClr val="tx1">
                    <a:lumMod val="50000"/>
                    <a:lumOff val="50000"/>
                  </a:schemeClr>
                </a:solidFill>
                <a:latin typeface="+mj-lt"/>
                <a:ea typeface="+mj-ea"/>
                <a:cs typeface="+mj-cs"/>
              </a:defRPr>
            </a:lvl1pPr>
          </a:lstStyle>
          <a:p>
            <a:pPr algn="ctr">
              <a:lnSpc>
                <a:spcPct val="150000"/>
              </a:lnSpc>
            </a:pPr>
            <a:r>
              <a:rPr lang="en-AU" b="0" dirty="0">
                <a:solidFill>
                  <a:schemeClr val="bg1"/>
                </a:solidFill>
                <a:latin typeface="Bookman Old Style" panose="02050604050505020204" pitchFamily="18" charset="0"/>
                <a:cs typeface="Arial" panose="020B0604020202020204" pitchFamily="34" charset="0"/>
              </a:rPr>
              <a:t>Every text is within a (con)text.</a:t>
            </a:r>
          </a:p>
        </p:txBody>
      </p:sp>
    </p:spTree>
    <p:extLst>
      <p:ext uri="{BB962C8B-B14F-4D97-AF65-F5344CB8AC3E}">
        <p14:creationId xmlns:p14="http://schemas.microsoft.com/office/powerpoint/2010/main" val="42547560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Business Communication in Context</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818290"/>
            <a:ext cx="7620000" cy="3867807"/>
          </a:xfrm>
          <a:prstGeom prst="rect">
            <a:avLst/>
          </a:prstGeom>
          <a:noFill/>
        </p:spPr>
        <p:txBody>
          <a:bodyPr wrap="square" rtlCol="0">
            <a:noAutofit/>
          </a:bodyPr>
          <a:lstStyle/>
          <a:p>
            <a:pPr marL="342900" indent="-342900">
              <a:spcBef>
                <a:spcPts val="600"/>
              </a:spcBef>
              <a:spcAft>
                <a:spcPts val="600"/>
              </a:spcAft>
              <a:buFont typeface="Arial" panose="020B0604020202020204" pitchFamily="34" charset="0"/>
              <a:buChar char="•"/>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Business communication happens within a wide social context.</a:t>
            </a:r>
          </a:p>
          <a:p>
            <a:pPr marL="342900" indent="-342900">
              <a:spcBef>
                <a:spcPts val="600"/>
              </a:spcBef>
              <a:spcAft>
                <a:spcPts val="600"/>
              </a:spcAft>
              <a:buFont typeface="Arial" panose="020B0604020202020204" pitchFamily="34" charset="0"/>
              <a:buChar char="•"/>
            </a:pPr>
            <a:r>
              <a:rPr lang="en-AU" sz="24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rPr>
              <a:t>It happens within a set of social groups and a variety of cultural environment.</a:t>
            </a:r>
          </a:p>
          <a:p>
            <a:pPr marL="342900" indent="-342900">
              <a:spcBef>
                <a:spcPts val="600"/>
              </a:spcBef>
              <a:spcAft>
                <a:spcPts val="600"/>
              </a:spcAft>
              <a:buFont typeface="Arial" panose="020B0604020202020204" pitchFamily="34" charset="0"/>
              <a:buChar char="•"/>
            </a:pPr>
            <a:r>
              <a:rPr lang="en-AU" sz="24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rPr>
              <a:t>This is true “despite” the workplace focus.</a:t>
            </a:r>
          </a:p>
          <a:p>
            <a:pPr marL="342900" indent="-342900">
              <a:spcBef>
                <a:spcPts val="600"/>
              </a:spcBef>
              <a:spcAft>
                <a:spcPts val="600"/>
              </a:spcAft>
              <a:buFont typeface="Arial" panose="020B0604020202020204" pitchFamily="34" charset="0"/>
              <a:buChar char="•"/>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The workplace environment is one of the contexts of business communication.</a:t>
            </a:r>
          </a:p>
          <a:p>
            <a:pPr marL="342900" indent="-342900">
              <a:spcBef>
                <a:spcPts val="600"/>
              </a:spcBef>
              <a:spcAft>
                <a:spcPts val="600"/>
              </a:spcAft>
              <a:buFont typeface="Arial" panose="020B0604020202020204" pitchFamily="34" charset="0"/>
              <a:buChar char="•"/>
            </a:pPr>
            <a:r>
              <a:rPr lang="en-AU" sz="24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rPr>
              <a:t>What is the workplace?</a:t>
            </a:r>
            <a:endPar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p:txBody>
      </p:sp>
      <p:pic>
        <p:nvPicPr>
          <p:cNvPr id="9" name="Picture 8" descr="Logo, company name&#10;&#10;Description automatically generated">
            <a:extLst>
              <a:ext uri="{FF2B5EF4-FFF2-40B4-BE49-F238E27FC236}">
                <a16:creationId xmlns:a16="http://schemas.microsoft.com/office/drawing/2014/main" id="{FA00D97D-116F-4A82-98DD-E7367111F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
        <p:nvSpPr>
          <p:cNvPr id="3" name="TextBox 2">
            <a:extLst>
              <a:ext uri="{FF2B5EF4-FFF2-40B4-BE49-F238E27FC236}">
                <a16:creationId xmlns:a16="http://schemas.microsoft.com/office/drawing/2014/main" id="{91BC4BF8-AEC3-761F-776F-582A00807186}"/>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BUSCOM301 Business Communication – Session 01</a:t>
            </a:r>
          </a:p>
        </p:txBody>
      </p:sp>
      <p:sp>
        <p:nvSpPr>
          <p:cNvPr id="4" name="TextBox 3">
            <a:extLst>
              <a:ext uri="{FF2B5EF4-FFF2-40B4-BE49-F238E27FC236}">
                <a16:creationId xmlns:a16="http://schemas.microsoft.com/office/drawing/2014/main" id="{154DDBD2-7C6C-2821-C2F4-91B9EA13812B}"/>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spTree>
    <p:extLst>
      <p:ext uri="{BB962C8B-B14F-4D97-AF65-F5344CB8AC3E}">
        <p14:creationId xmlns:p14="http://schemas.microsoft.com/office/powerpoint/2010/main" val="1505578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The Workplace – An Institution</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492473"/>
            <a:ext cx="7620000" cy="4498424"/>
          </a:xfrm>
          <a:prstGeom prst="rect">
            <a:avLst/>
          </a:prstGeom>
          <a:noFill/>
        </p:spPr>
        <p:txBody>
          <a:bodyPr wrap="square" rtlCol="0">
            <a:noAutofit/>
          </a:bodyPr>
          <a:lstStyle/>
          <a:p>
            <a:pPr marL="342900" indent="-342900">
              <a:spcBef>
                <a:spcPts val="600"/>
              </a:spcBef>
              <a:spcAft>
                <a:spcPts val="600"/>
              </a:spcAft>
              <a:buFont typeface="Arial" panose="020B0604020202020204" pitchFamily="34" charset="0"/>
              <a:buChar char="•"/>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The workplace is an institution.</a:t>
            </a:r>
          </a:p>
          <a:p>
            <a:pPr marL="342900" indent="-342900">
              <a:spcBef>
                <a:spcPts val="600"/>
              </a:spcBef>
              <a:spcAft>
                <a:spcPts val="600"/>
              </a:spcAft>
              <a:buFont typeface="Arial" panose="020B0604020202020204" pitchFamily="34" charset="0"/>
              <a:buChar char="•"/>
            </a:pPr>
            <a:r>
              <a:rPr lang="en-AU" sz="24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rPr>
              <a:t>An institution is a force for stability.</a:t>
            </a:r>
          </a:p>
          <a:p>
            <a:pPr marL="342900" indent="-342900">
              <a:spcBef>
                <a:spcPts val="600"/>
              </a:spcBef>
              <a:spcAft>
                <a:spcPts val="600"/>
              </a:spcAft>
              <a:buFont typeface="Arial" panose="020B0604020202020204" pitchFamily="34" charset="0"/>
              <a:buChar char="•"/>
            </a:pPr>
            <a:r>
              <a:rPr lang="en-AU" sz="24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rPr>
              <a:t>It predicates consistency for survival.</a:t>
            </a:r>
          </a:p>
          <a:p>
            <a:pPr marL="342900" indent="-342900">
              <a:spcBef>
                <a:spcPts val="600"/>
              </a:spcBef>
              <a:spcAft>
                <a:spcPts val="600"/>
              </a:spcAft>
              <a:buFont typeface="Arial" panose="020B0604020202020204" pitchFamily="34" charset="0"/>
              <a:buChar char="•"/>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It relies on rules and regulations.</a:t>
            </a:r>
          </a:p>
          <a:p>
            <a:pPr marL="342900" indent="-342900">
              <a:spcBef>
                <a:spcPts val="600"/>
              </a:spcBef>
              <a:spcAft>
                <a:spcPts val="600"/>
              </a:spcAft>
              <a:buFont typeface="Arial" panose="020B0604020202020204" pitchFamily="34" charset="0"/>
              <a:buChar char="•"/>
            </a:pPr>
            <a:r>
              <a:rPr lang="en-AU" sz="24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rPr>
              <a:t>It uses power to enforce these.</a:t>
            </a:r>
          </a:p>
          <a:p>
            <a:pPr marL="342900" indent="-342900">
              <a:spcBef>
                <a:spcPts val="600"/>
              </a:spcBef>
              <a:spcAft>
                <a:spcPts val="600"/>
              </a:spcAft>
              <a:buFont typeface="Arial" panose="020B0604020202020204" pitchFamily="34" charset="0"/>
              <a:buChar char="•"/>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It enforces these on a community.</a:t>
            </a:r>
          </a:p>
          <a:p>
            <a:pPr marL="342900" indent="-342900">
              <a:spcBef>
                <a:spcPts val="600"/>
              </a:spcBef>
              <a:spcAft>
                <a:spcPts val="600"/>
              </a:spcAft>
              <a:buFont typeface="Arial" panose="020B0604020202020204" pitchFamily="34" charset="0"/>
              <a:buChar char="•"/>
            </a:pPr>
            <a:r>
              <a:rPr lang="en-AU" sz="24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rPr>
              <a:t>It uses a workplace culture to achieve this.</a:t>
            </a:r>
          </a:p>
          <a:p>
            <a:pPr marL="342900" indent="-342900">
              <a:spcBef>
                <a:spcPts val="600"/>
              </a:spcBef>
              <a:spcAft>
                <a:spcPts val="600"/>
              </a:spcAft>
              <a:buFont typeface="Arial" panose="020B0604020202020204" pitchFamily="34" charset="0"/>
              <a:buChar char="•"/>
            </a:pPr>
            <a:r>
              <a:rPr lang="en-AU" sz="24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rPr>
              <a:t>Aspects of that culture include hierarchy and order.</a:t>
            </a:r>
            <a:endPar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p:txBody>
      </p:sp>
      <p:pic>
        <p:nvPicPr>
          <p:cNvPr id="9" name="Picture 8" descr="Logo, company name&#10;&#10;Description automatically generated">
            <a:extLst>
              <a:ext uri="{FF2B5EF4-FFF2-40B4-BE49-F238E27FC236}">
                <a16:creationId xmlns:a16="http://schemas.microsoft.com/office/drawing/2014/main" id="{FA00D97D-116F-4A82-98DD-E7367111F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
        <p:nvSpPr>
          <p:cNvPr id="3" name="TextBox 2">
            <a:extLst>
              <a:ext uri="{FF2B5EF4-FFF2-40B4-BE49-F238E27FC236}">
                <a16:creationId xmlns:a16="http://schemas.microsoft.com/office/drawing/2014/main" id="{91BC4BF8-AEC3-761F-776F-582A00807186}"/>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BUSCOM301 Business Communication – Session 01</a:t>
            </a:r>
          </a:p>
        </p:txBody>
      </p:sp>
      <p:sp>
        <p:nvSpPr>
          <p:cNvPr id="4" name="TextBox 3">
            <a:extLst>
              <a:ext uri="{FF2B5EF4-FFF2-40B4-BE49-F238E27FC236}">
                <a16:creationId xmlns:a16="http://schemas.microsoft.com/office/drawing/2014/main" id="{154DDBD2-7C6C-2821-C2F4-91B9EA13812B}"/>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spTree>
    <p:extLst>
      <p:ext uri="{BB962C8B-B14F-4D97-AF65-F5344CB8AC3E}">
        <p14:creationId xmlns:p14="http://schemas.microsoft.com/office/powerpoint/2010/main" val="32176792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a:t>
            </a:r>
            <a:r>
              <a:rPr lang="en-US" b="1" spc="300" dirty="0">
                <a:solidFill>
                  <a:schemeClr val="bg1"/>
                </a:solidFill>
                <a:latin typeface="Bookman Old Style" panose="02050604050505020204" pitchFamily="18" charset="0"/>
                <a:cs typeface="Arial" panose="020B0604020202020204" pitchFamily="34" charset="0"/>
              </a:rPr>
              <a:t>Housekeeping</a:t>
            </a:r>
          </a:p>
        </p:txBody>
      </p:sp>
      <p:sp>
        <p:nvSpPr>
          <p:cNvPr id="13" name="TextBox 12">
            <a:extLst>
              <a:ext uri="{FF2B5EF4-FFF2-40B4-BE49-F238E27FC236}">
                <a16:creationId xmlns:a16="http://schemas.microsoft.com/office/drawing/2014/main" id="{C68C1F08-3F71-4CE3-B2E9-CFAB3F012141}"/>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BUSCOM301 Business Communication – Session 01</a:t>
            </a:r>
          </a:p>
        </p:txBody>
      </p:sp>
      <p:sp>
        <p:nvSpPr>
          <p:cNvPr id="14" name="TextBox 13">
            <a:extLst>
              <a:ext uri="{FF2B5EF4-FFF2-40B4-BE49-F238E27FC236}">
                <a16:creationId xmlns:a16="http://schemas.microsoft.com/office/drawing/2014/main" id="{C64E496F-9E39-4328-8E40-E06CEA54DE58}"/>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pic>
        <p:nvPicPr>
          <p:cNvPr id="15" name="Picture 14" descr="Logo, company name&#10;&#10;Description automatically generated">
            <a:extLst>
              <a:ext uri="{FF2B5EF4-FFF2-40B4-BE49-F238E27FC236}">
                <a16:creationId xmlns:a16="http://schemas.microsoft.com/office/drawing/2014/main" id="{FF5DE773-EBAC-4A47-9E90-4B6BA7660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
        <p:nvSpPr>
          <p:cNvPr id="7" name="TextBox 6">
            <a:extLst>
              <a:ext uri="{FF2B5EF4-FFF2-40B4-BE49-F238E27FC236}">
                <a16:creationId xmlns:a16="http://schemas.microsoft.com/office/drawing/2014/main" id="{08756114-F96B-47A1-8013-E5CD536F0582}"/>
              </a:ext>
            </a:extLst>
          </p:cNvPr>
          <p:cNvSpPr txBox="1"/>
          <p:nvPr/>
        </p:nvSpPr>
        <p:spPr>
          <a:xfrm>
            <a:off x="3135576" y="1820841"/>
            <a:ext cx="4114800" cy="3352800"/>
          </a:xfrm>
          <a:prstGeom prst="rect">
            <a:avLst/>
          </a:prstGeom>
          <a:noFill/>
        </p:spPr>
        <p:txBody>
          <a:bodyPr wrap="square" rtlCol="0">
            <a:noAutofit/>
          </a:bodyPr>
          <a:lstStyle/>
          <a:p>
            <a:pPr>
              <a:lnSpc>
                <a:spcPct val="200000"/>
              </a:lnSpc>
            </a:pPr>
            <a:r>
              <a:rPr lang="en-US" sz="2400" dirty="0">
                <a:solidFill>
                  <a:srgbClr val="002060"/>
                </a:solidFill>
                <a:latin typeface="Bookman Old Style" panose="02050604050505020204" pitchFamily="18" charset="0"/>
                <a:cs typeface="Arial" panose="020B0604020202020204" pitchFamily="34" charset="0"/>
              </a:rPr>
              <a:t>Work health and safety.</a:t>
            </a:r>
          </a:p>
          <a:p>
            <a:pPr>
              <a:lnSpc>
                <a:spcPct val="200000"/>
              </a:lnSpc>
            </a:pPr>
            <a:r>
              <a:rPr lang="en-US" sz="2400" dirty="0">
                <a:solidFill>
                  <a:srgbClr val="002060"/>
                </a:solidFill>
                <a:latin typeface="Bookman Old Style" panose="02050604050505020204" pitchFamily="18" charset="0"/>
                <a:cs typeface="Arial" panose="020B0604020202020204" pitchFamily="34" charset="0"/>
              </a:rPr>
              <a:t>Emergency procedures.</a:t>
            </a:r>
          </a:p>
          <a:p>
            <a:pPr>
              <a:lnSpc>
                <a:spcPct val="200000"/>
              </a:lnSpc>
            </a:pPr>
            <a:r>
              <a:rPr lang="en-US" sz="2400" dirty="0">
                <a:solidFill>
                  <a:srgbClr val="002060"/>
                </a:solidFill>
                <a:latin typeface="Bookman Old Style" panose="02050604050505020204" pitchFamily="18" charset="0"/>
                <a:cs typeface="Arial" panose="020B0604020202020204" pitchFamily="34" charset="0"/>
              </a:rPr>
              <a:t>Session times.</a:t>
            </a:r>
          </a:p>
          <a:p>
            <a:pPr>
              <a:lnSpc>
                <a:spcPct val="200000"/>
              </a:lnSpc>
            </a:pPr>
            <a:r>
              <a:rPr lang="en-US" sz="2400" dirty="0">
                <a:solidFill>
                  <a:srgbClr val="002060"/>
                </a:solidFill>
                <a:latin typeface="Bookman Old Style" panose="02050604050505020204" pitchFamily="18" charset="0"/>
                <a:cs typeface="Arial" panose="020B0604020202020204" pitchFamily="34" charset="0"/>
              </a:rPr>
              <a:t>Facilities.</a:t>
            </a:r>
          </a:p>
        </p:txBody>
      </p:sp>
      <p:sp>
        <p:nvSpPr>
          <p:cNvPr id="8" name="Freeform 564">
            <a:extLst>
              <a:ext uri="{FF2B5EF4-FFF2-40B4-BE49-F238E27FC236}">
                <a16:creationId xmlns:a16="http://schemas.microsoft.com/office/drawing/2014/main" id="{1C0BE661-35F8-444E-8A78-41E6905F2082}"/>
              </a:ext>
            </a:extLst>
          </p:cNvPr>
          <p:cNvSpPr>
            <a:spLocks noEditPoints="1"/>
          </p:cNvSpPr>
          <p:nvPr/>
        </p:nvSpPr>
        <p:spPr bwMode="auto">
          <a:xfrm>
            <a:off x="1875801" y="2135056"/>
            <a:ext cx="349198" cy="371584"/>
          </a:xfrm>
          <a:custGeom>
            <a:avLst/>
            <a:gdLst/>
            <a:ahLst/>
            <a:cxnLst>
              <a:cxn ang="0">
                <a:pos x="30" y="54"/>
              </a:cxn>
              <a:cxn ang="0">
                <a:pos x="36" y="49"/>
              </a:cxn>
              <a:cxn ang="0">
                <a:pos x="43" y="49"/>
              </a:cxn>
              <a:cxn ang="0">
                <a:pos x="43" y="41"/>
              </a:cxn>
              <a:cxn ang="0">
                <a:pos x="49" y="36"/>
              </a:cxn>
              <a:cxn ang="0">
                <a:pos x="51" y="36"/>
              </a:cxn>
              <a:cxn ang="0">
                <a:pos x="56" y="41"/>
              </a:cxn>
              <a:cxn ang="0">
                <a:pos x="56" y="49"/>
              </a:cxn>
              <a:cxn ang="0">
                <a:pos x="64" y="49"/>
              </a:cxn>
              <a:cxn ang="0">
                <a:pos x="70" y="54"/>
              </a:cxn>
              <a:cxn ang="0">
                <a:pos x="70" y="56"/>
              </a:cxn>
              <a:cxn ang="0">
                <a:pos x="64" y="62"/>
              </a:cxn>
              <a:cxn ang="0">
                <a:pos x="56" y="62"/>
              </a:cxn>
              <a:cxn ang="0">
                <a:pos x="56" y="70"/>
              </a:cxn>
              <a:cxn ang="0">
                <a:pos x="51" y="75"/>
              </a:cxn>
              <a:cxn ang="0">
                <a:pos x="49" y="75"/>
              </a:cxn>
              <a:cxn ang="0">
                <a:pos x="43" y="70"/>
              </a:cxn>
              <a:cxn ang="0">
                <a:pos x="43" y="62"/>
              </a:cxn>
              <a:cxn ang="0">
                <a:pos x="36" y="62"/>
              </a:cxn>
              <a:cxn ang="0">
                <a:pos x="30" y="56"/>
              </a:cxn>
              <a:cxn ang="0">
                <a:pos x="30" y="54"/>
              </a:cxn>
              <a:cxn ang="0">
                <a:pos x="34" y="13"/>
              </a:cxn>
              <a:cxn ang="0">
                <a:pos x="39" y="9"/>
              </a:cxn>
              <a:cxn ang="0">
                <a:pos x="61" y="9"/>
              </a:cxn>
              <a:cxn ang="0">
                <a:pos x="65" y="13"/>
              </a:cxn>
              <a:cxn ang="0">
                <a:pos x="65" y="17"/>
              </a:cxn>
              <a:cxn ang="0">
                <a:pos x="34" y="17"/>
              </a:cxn>
              <a:cxn ang="0">
                <a:pos x="34" y="13"/>
              </a:cxn>
              <a:cxn ang="0">
                <a:pos x="7" y="98"/>
              </a:cxn>
              <a:cxn ang="0">
                <a:pos x="11" y="102"/>
              </a:cxn>
              <a:cxn ang="0">
                <a:pos x="25" y="102"/>
              </a:cxn>
              <a:cxn ang="0">
                <a:pos x="29" y="98"/>
              </a:cxn>
              <a:cxn ang="0">
                <a:pos x="29" y="96"/>
              </a:cxn>
              <a:cxn ang="0">
                <a:pos x="74" y="96"/>
              </a:cxn>
              <a:cxn ang="0">
                <a:pos x="74" y="98"/>
              </a:cxn>
              <a:cxn ang="0">
                <a:pos x="78" y="102"/>
              </a:cxn>
              <a:cxn ang="0">
                <a:pos x="92" y="102"/>
              </a:cxn>
              <a:cxn ang="0">
                <a:pos x="96" y="98"/>
              </a:cxn>
              <a:cxn ang="0">
                <a:pos x="96" y="96"/>
              </a:cxn>
              <a:cxn ang="0">
                <a:pos x="101" y="91"/>
              </a:cxn>
              <a:cxn ang="0">
                <a:pos x="101" y="26"/>
              </a:cxn>
              <a:cxn ang="0">
                <a:pos x="92" y="17"/>
              </a:cxn>
              <a:cxn ang="0">
                <a:pos x="74" y="17"/>
              </a:cxn>
              <a:cxn ang="0">
                <a:pos x="74" y="9"/>
              </a:cxn>
              <a:cxn ang="0">
                <a:pos x="65" y="0"/>
              </a:cxn>
              <a:cxn ang="0">
                <a:pos x="34" y="0"/>
              </a:cxn>
              <a:cxn ang="0">
                <a:pos x="26" y="9"/>
              </a:cxn>
              <a:cxn ang="0">
                <a:pos x="26" y="17"/>
              </a:cxn>
              <a:cxn ang="0">
                <a:pos x="9" y="17"/>
              </a:cxn>
              <a:cxn ang="0">
                <a:pos x="0" y="26"/>
              </a:cxn>
              <a:cxn ang="0">
                <a:pos x="0" y="89"/>
              </a:cxn>
              <a:cxn ang="0">
                <a:pos x="7" y="96"/>
              </a:cxn>
              <a:cxn ang="0">
                <a:pos x="7" y="98"/>
              </a:cxn>
            </a:cxnLst>
            <a:rect l="0" t="0" r="r" b="b"/>
            <a:pathLst>
              <a:path w="101" h="102">
                <a:moveTo>
                  <a:pt x="30" y="54"/>
                </a:moveTo>
                <a:cubicBezTo>
                  <a:pt x="30" y="51"/>
                  <a:pt x="33" y="49"/>
                  <a:pt x="36" y="49"/>
                </a:cubicBezTo>
                <a:cubicBezTo>
                  <a:pt x="43" y="49"/>
                  <a:pt x="43" y="49"/>
                  <a:pt x="43" y="49"/>
                </a:cubicBezTo>
                <a:cubicBezTo>
                  <a:pt x="43" y="41"/>
                  <a:pt x="43" y="41"/>
                  <a:pt x="43" y="41"/>
                </a:cubicBezTo>
                <a:cubicBezTo>
                  <a:pt x="43" y="38"/>
                  <a:pt x="46" y="36"/>
                  <a:pt x="49" y="36"/>
                </a:cubicBezTo>
                <a:cubicBezTo>
                  <a:pt x="51" y="36"/>
                  <a:pt x="51" y="36"/>
                  <a:pt x="51" y="36"/>
                </a:cubicBezTo>
                <a:cubicBezTo>
                  <a:pt x="54" y="36"/>
                  <a:pt x="56" y="38"/>
                  <a:pt x="56" y="41"/>
                </a:cubicBezTo>
                <a:cubicBezTo>
                  <a:pt x="56" y="49"/>
                  <a:pt x="56" y="49"/>
                  <a:pt x="56" y="49"/>
                </a:cubicBezTo>
                <a:cubicBezTo>
                  <a:pt x="64" y="49"/>
                  <a:pt x="64" y="49"/>
                  <a:pt x="64" y="49"/>
                </a:cubicBezTo>
                <a:cubicBezTo>
                  <a:pt x="67" y="49"/>
                  <a:pt x="70" y="51"/>
                  <a:pt x="70" y="54"/>
                </a:cubicBezTo>
                <a:cubicBezTo>
                  <a:pt x="70" y="56"/>
                  <a:pt x="70" y="56"/>
                  <a:pt x="70" y="56"/>
                </a:cubicBezTo>
                <a:cubicBezTo>
                  <a:pt x="70" y="59"/>
                  <a:pt x="67" y="62"/>
                  <a:pt x="64" y="62"/>
                </a:cubicBezTo>
                <a:cubicBezTo>
                  <a:pt x="56" y="62"/>
                  <a:pt x="56" y="62"/>
                  <a:pt x="56" y="62"/>
                </a:cubicBezTo>
                <a:cubicBezTo>
                  <a:pt x="56" y="70"/>
                  <a:pt x="56" y="70"/>
                  <a:pt x="56" y="70"/>
                </a:cubicBezTo>
                <a:cubicBezTo>
                  <a:pt x="56" y="73"/>
                  <a:pt x="54" y="75"/>
                  <a:pt x="51" y="75"/>
                </a:cubicBezTo>
                <a:cubicBezTo>
                  <a:pt x="49" y="75"/>
                  <a:pt x="49" y="75"/>
                  <a:pt x="49" y="75"/>
                </a:cubicBezTo>
                <a:cubicBezTo>
                  <a:pt x="46" y="75"/>
                  <a:pt x="43" y="73"/>
                  <a:pt x="43" y="70"/>
                </a:cubicBezTo>
                <a:cubicBezTo>
                  <a:pt x="43" y="62"/>
                  <a:pt x="43" y="62"/>
                  <a:pt x="43" y="62"/>
                </a:cubicBezTo>
                <a:cubicBezTo>
                  <a:pt x="36" y="62"/>
                  <a:pt x="36" y="62"/>
                  <a:pt x="36" y="62"/>
                </a:cubicBezTo>
                <a:cubicBezTo>
                  <a:pt x="33" y="62"/>
                  <a:pt x="30" y="59"/>
                  <a:pt x="30" y="56"/>
                </a:cubicBezTo>
                <a:lnTo>
                  <a:pt x="30" y="54"/>
                </a:lnTo>
                <a:close/>
                <a:moveTo>
                  <a:pt x="34" y="13"/>
                </a:moveTo>
                <a:cubicBezTo>
                  <a:pt x="34" y="11"/>
                  <a:pt x="36" y="9"/>
                  <a:pt x="39" y="9"/>
                </a:cubicBezTo>
                <a:cubicBezTo>
                  <a:pt x="61" y="9"/>
                  <a:pt x="61" y="9"/>
                  <a:pt x="61" y="9"/>
                </a:cubicBezTo>
                <a:cubicBezTo>
                  <a:pt x="63" y="9"/>
                  <a:pt x="65" y="11"/>
                  <a:pt x="65" y="13"/>
                </a:cubicBezTo>
                <a:cubicBezTo>
                  <a:pt x="65" y="17"/>
                  <a:pt x="65" y="17"/>
                  <a:pt x="65" y="17"/>
                </a:cubicBezTo>
                <a:cubicBezTo>
                  <a:pt x="34" y="17"/>
                  <a:pt x="34" y="17"/>
                  <a:pt x="34" y="17"/>
                </a:cubicBezTo>
                <a:lnTo>
                  <a:pt x="34" y="13"/>
                </a:lnTo>
                <a:close/>
                <a:moveTo>
                  <a:pt x="7" y="98"/>
                </a:moveTo>
                <a:cubicBezTo>
                  <a:pt x="7" y="100"/>
                  <a:pt x="9" y="102"/>
                  <a:pt x="11" y="102"/>
                </a:cubicBezTo>
                <a:cubicBezTo>
                  <a:pt x="25" y="102"/>
                  <a:pt x="25" y="102"/>
                  <a:pt x="25" y="102"/>
                </a:cubicBezTo>
                <a:cubicBezTo>
                  <a:pt x="27" y="102"/>
                  <a:pt x="29" y="100"/>
                  <a:pt x="29" y="98"/>
                </a:cubicBezTo>
                <a:cubicBezTo>
                  <a:pt x="29" y="96"/>
                  <a:pt x="29" y="96"/>
                  <a:pt x="29" y="96"/>
                </a:cubicBezTo>
                <a:cubicBezTo>
                  <a:pt x="74" y="96"/>
                  <a:pt x="74" y="96"/>
                  <a:pt x="74" y="96"/>
                </a:cubicBezTo>
                <a:cubicBezTo>
                  <a:pt x="74" y="98"/>
                  <a:pt x="74" y="98"/>
                  <a:pt x="74" y="98"/>
                </a:cubicBezTo>
                <a:cubicBezTo>
                  <a:pt x="74" y="100"/>
                  <a:pt x="76" y="102"/>
                  <a:pt x="78" y="102"/>
                </a:cubicBezTo>
                <a:cubicBezTo>
                  <a:pt x="92" y="102"/>
                  <a:pt x="92" y="102"/>
                  <a:pt x="92" y="102"/>
                </a:cubicBezTo>
                <a:cubicBezTo>
                  <a:pt x="94" y="102"/>
                  <a:pt x="96" y="100"/>
                  <a:pt x="96" y="98"/>
                </a:cubicBezTo>
                <a:cubicBezTo>
                  <a:pt x="96" y="96"/>
                  <a:pt x="96" y="96"/>
                  <a:pt x="96" y="96"/>
                </a:cubicBezTo>
                <a:cubicBezTo>
                  <a:pt x="99" y="96"/>
                  <a:pt x="101" y="94"/>
                  <a:pt x="101" y="91"/>
                </a:cubicBezTo>
                <a:cubicBezTo>
                  <a:pt x="101" y="26"/>
                  <a:pt x="101" y="26"/>
                  <a:pt x="101" y="26"/>
                </a:cubicBezTo>
                <a:cubicBezTo>
                  <a:pt x="101" y="21"/>
                  <a:pt x="97" y="17"/>
                  <a:pt x="92" y="17"/>
                </a:cubicBezTo>
                <a:cubicBezTo>
                  <a:pt x="74" y="17"/>
                  <a:pt x="74" y="17"/>
                  <a:pt x="74" y="17"/>
                </a:cubicBezTo>
                <a:cubicBezTo>
                  <a:pt x="74" y="9"/>
                  <a:pt x="74" y="9"/>
                  <a:pt x="74" y="9"/>
                </a:cubicBezTo>
                <a:cubicBezTo>
                  <a:pt x="74" y="4"/>
                  <a:pt x="70" y="0"/>
                  <a:pt x="65" y="0"/>
                </a:cubicBezTo>
                <a:cubicBezTo>
                  <a:pt x="34" y="0"/>
                  <a:pt x="34" y="0"/>
                  <a:pt x="34" y="0"/>
                </a:cubicBezTo>
                <a:cubicBezTo>
                  <a:pt x="30" y="0"/>
                  <a:pt x="26" y="4"/>
                  <a:pt x="26" y="9"/>
                </a:cubicBezTo>
                <a:cubicBezTo>
                  <a:pt x="26" y="17"/>
                  <a:pt x="26" y="17"/>
                  <a:pt x="26" y="17"/>
                </a:cubicBezTo>
                <a:cubicBezTo>
                  <a:pt x="9" y="17"/>
                  <a:pt x="9" y="17"/>
                  <a:pt x="9" y="17"/>
                </a:cubicBezTo>
                <a:cubicBezTo>
                  <a:pt x="4" y="17"/>
                  <a:pt x="0" y="21"/>
                  <a:pt x="0" y="26"/>
                </a:cubicBezTo>
                <a:cubicBezTo>
                  <a:pt x="0" y="89"/>
                  <a:pt x="0" y="89"/>
                  <a:pt x="0" y="89"/>
                </a:cubicBezTo>
                <a:cubicBezTo>
                  <a:pt x="0" y="93"/>
                  <a:pt x="3" y="96"/>
                  <a:pt x="7" y="96"/>
                </a:cubicBezTo>
                <a:lnTo>
                  <a:pt x="7" y="98"/>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9" name="Freeform 28">
            <a:extLst>
              <a:ext uri="{FF2B5EF4-FFF2-40B4-BE49-F238E27FC236}">
                <a16:creationId xmlns:a16="http://schemas.microsoft.com/office/drawing/2014/main" id="{886A14EB-C22E-49D7-90A0-FD3B7819BE50}"/>
              </a:ext>
            </a:extLst>
          </p:cNvPr>
          <p:cNvSpPr>
            <a:spLocks noEditPoints="1"/>
          </p:cNvSpPr>
          <p:nvPr/>
        </p:nvSpPr>
        <p:spPr bwMode="auto">
          <a:xfrm>
            <a:off x="1840176" y="2811440"/>
            <a:ext cx="446846" cy="414460"/>
          </a:xfrm>
          <a:custGeom>
            <a:avLst/>
            <a:gdLst/>
            <a:ahLst/>
            <a:cxnLst>
              <a:cxn ang="0">
                <a:pos x="256" y="200"/>
              </a:cxn>
              <a:cxn ang="0">
                <a:pos x="244" y="212"/>
              </a:cxn>
              <a:cxn ang="0">
                <a:pos x="244" y="212"/>
              </a:cxn>
              <a:cxn ang="0">
                <a:pos x="12" y="212"/>
              </a:cxn>
              <a:cxn ang="0">
                <a:pos x="12" y="212"/>
              </a:cxn>
              <a:cxn ang="0">
                <a:pos x="12" y="212"/>
              </a:cxn>
              <a:cxn ang="0">
                <a:pos x="0" y="200"/>
              </a:cxn>
              <a:cxn ang="0">
                <a:pos x="2" y="193"/>
              </a:cxn>
              <a:cxn ang="0">
                <a:pos x="2" y="193"/>
              </a:cxn>
              <a:cxn ang="0">
                <a:pos x="118" y="5"/>
              </a:cxn>
              <a:cxn ang="0">
                <a:pos x="118" y="5"/>
              </a:cxn>
              <a:cxn ang="0">
                <a:pos x="128" y="0"/>
              </a:cxn>
              <a:cxn ang="0">
                <a:pos x="138" y="6"/>
              </a:cxn>
              <a:cxn ang="0">
                <a:pos x="138" y="6"/>
              </a:cxn>
              <a:cxn ang="0">
                <a:pos x="254" y="194"/>
              </a:cxn>
              <a:cxn ang="0">
                <a:pos x="254" y="194"/>
              </a:cxn>
              <a:cxn ang="0">
                <a:pos x="256" y="200"/>
              </a:cxn>
              <a:cxn ang="0">
                <a:pos x="144" y="68"/>
              </a:cxn>
              <a:cxn ang="0">
                <a:pos x="128" y="52"/>
              </a:cxn>
              <a:cxn ang="0">
                <a:pos x="112" y="68"/>
              </a:cxn>
              <a:cxn ang="0">
                <a:pos x="112" y="128"/>
              </a:cxn>
              <a:cxn ang="0">
                <a:pos x="128" y="144"/>
              </a:cxn>
              <a:cxn ang="0">
                <a:pos x="144" y="128"/>
              </a:cxn>
              <a:cxn ang="0">
                <a:pos x="144" y="68"/>
              </a:cxn>
              <a:cxn ang="0">
                <a:pos x="128" y="156"/>
              </a:cxn>
              <a:cxn ang="0">
                <a:pos x="112" y="172"/>
              </a:cxn>
              <a:cxn ang="0">
                <a:pos x="128" y="188"/>
              </a:cxn>
              <a:cxn ang="0">
                <a:pos x="144" y="172"/>
              </a:cxn>
              <a:cxn ang="0">
                <a:pos x="128" y="156"/>
              </a:cxn>
            </a:cxnLst>
            <a:rect l="0" t="0" r="r" b="b"/>
            <a:pathLst>
              <a:path w="256" h="212">
                <a:moveTo>
                  <a:pt x="256" y="200"/>
                </a:moveTo>
                <a:cubicBezTo>
                  <a:pt x="256" y="207"/>
                  <a:pt x="251" y="212"/>
                  <a:pt x="244" y="212"/>
                </a:cubicBezTo>
                <a:cubicBezTo>
                  <a:pt x="244" y="212"/>
                  <a:pt x="244" y="212"/>
                  <a:pt x="244" y="212"/>
                </a:cubicBezTo>
                <a:cubicBezTo>
                  <a:pt x="12" y="212"/>
                  <a:pt x="12" y="212"/>
                  <a:pt x="12" y="212"/>
                </a:cubicBezTo>
                <a:cubicBezTo>
                  <a:pt x="12" y="212"/>
                  <a:pt x="12" y="212"/>
                  <a:pt x="12" y="212"/>
                </a:cubicBezTo>
                <a:cubicBezTo>
                  <a:pt x="12" y="212"/>
                  <a:pt x="12" y="212"/>
                  <a:pt x="12" y="212"/>
                </a:cubicBezTo>
                <a:cubicBezTo>
                  <a:pt x="5" y="212"/>
                  <a:pt x="0" y="207"/>
                  <a:pt x="0" y="200"/>
                </a:cubicBezTo>
                <a:cubicBezTo>
                  <a:pt x="0" y="198"/>
                  <a:pt x="1" y="195"/>
                  <a:pt x="2" y="193"/>
                </a:cubicBezTo>
                <a:cubicBezTo>
                  <a:pt x="2" y="193"/>
                  <a:pt x="2" y="193"/>
                  <a:pt x="2" y="193"/>
                </a:cubicBezTo>
                <a:cubicBezTo>
                  <a:pt x="118" y="5"/>
                  <a:pt x="118" y="5"/>
                  <a:pt x="118" y="5"/>
                </a:cubicBezTo>
                <a:cubicBezTo>
                  <a:pt x="118" y="5"/>
                  <a:pt x="118" y="5"/>
                  <a:pt x="118" y="5"/>
                </a:cubicBezTo>
                <a:cubicBezTo>
                  <a:pt x="120" y="2"/>
                  <a:pt x="124" y="0"/>
                  <a:pt x="128" y="0"/>
                </a:cubicBezTo>
                <a:cubicBezTo>
                  <a:pt x="132" y="0"/>
                  <a:pt x="136" y="2"/>
                  <a:pt x="138" y="6"/>
                </a:cubicBezTo>
                <a:cubicBezTo>
                  <a:pt x="138" y="6"/>
                  <a:pt x="138" y="6"/>
                  <a:pt x="138" y="6"/>
                </a:cubicBezTo>
                <a:cubicBezTo>
                  <a:pt x="254" y="194"/>
                  <a:pt x="254" y="194"/>
                  <a:pt x="254" y="194"/>
                </a:cubicBezTo>
                <a:cubicBezTo>
                  <a:pt x="254" y="194"/>
                  <a:pt x="254" y="194"/>
                  <a:pt x="254" y="194"/>
                </a:cubicBezTo>
                <a:cubicBezTo>
                  <a:pt x="255" y="196"/>
                  <a:pt x="256" y="198"/>
                  <a:pt x="256" y="200"/>
                </a:cubicBezTo>
                <a:moveTo>
                  <a:pt x="144" y="68"/>
                </a:moveTo>
                <a:cubicBezTo>
                  <a:pt x="144" y="59"/>
                  <a:pt x="137" y="52"/>
                  <a:pt x="128" y="52"/>
                </a:cubicBezTo>
                <a:cubicBezTo>
                  <a:pt x="119" y="52"/>
                  <a:pt x="112" y="59"/>
                  <a:pt x="112" y="68"/>
                </a:cubicBezTo>
                <a:cubicBezTo>
                  <a:pt x="112" y="128"/>
                  <a:pt x="112" y="128"/>
                  <a:pt x="112" y="128"/>
                </a:cubicBezTo>
                <a:cubicBezTo>
                  <a:pt x="112" y="137"/>
                  <a:pt x="119" y="144"/>
                  <a:pt x="128" y="144"/>
                </a:cubicBezTo>
                <a:cubicBezTo>
                  <a:pt x="137" y="144"/>
                  <a:pt x="144" y="137"/>
                  <a:pt x="144" y="128"/>
                </a:cubicBezTo>
                <a:lnTo>
                  <a:pt x="144" y="68"/>
                </a:lnTo>
                <a:close/>
                <a:moveTo>
                  <a:pt x="128" y="156"/>
                </a:moveTo>
                <a:cubicBezTo>
                  <a:pt x="119" y="156"/>
                  <a:pt x="112" y="163"/>
                  <a:pt x="112" y="172"/>
                </a:cubicBezTo>
                <a:cubicBezTo>
                  <a:pt x="112" y="181"/>
                  <a:pt x="119" y="188"/>
                  <a:pt x="128" y="188"/>
                </a:cubicBezTo>
                <a:cubicBezTo>
                  <a:pt x="137" y="188"/>
                  <a:pt x="144" y="181"/>
                  <a:pt x="144" y="172"/>
                </a:cubicBezTo>
                <a:cubicBezTo>
                  <a:pt x="144" y="163"/>
                  <a:pt x="137" y="156"/>
                  <a:pt x="128" y="156"/>
                </a:cubicBezTo>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grpSp>
        <p:nvGrpSpPr>
          <p:cNvPr id="10" name="Group 9">
            <a:extLst>
              <a:ext uri="{FF2B5EF4-FFF2-40B4-BE49-F238E27FC236}">
                <a16:creationId xmlns:a16="http://schemas.microsoft.com/office/drawing/2014/main" id="{57A508FD-9737-4471-9945-E662B0C3F710}"/>
              </a:ext>
            </a:extLst>
          </p:cNvPr>
          <p:cNvGrpSpPr/>
          <p:nvPr/>
        </p:nvGrpSpPr>
        <p:grpSpPr>
          <a:xfrm>
            <a:off x="1870885" y="3592351"/>
            <a:ext cx="369868" cy="390901"/>
            <a:chOff x="6743701" y="839786"/>
            <a:chExt cx="269875" cy="269875"/>
          </a:xfrm>
          <a:solidFill>
            <a:schemeClr val="accent5"/>
          </a:solidFill>
        </p:grpSpPr>
        <p:sp>
          <p:nvSpPr>
            <p:cNvPr id="11" name="Freeform 71">
              <a:extLst>
                <a:ext uri="{FF2B5EF4-FFF2-40B4-BE49-F238E27FC236}">
                  <a16:creationId xmlns:a16="http://schemas.microsoft.com/office/drawing/2014/main" id="{6900C387-CA32-4411-A54B-20109398C167}"/>
                </a:ext>
              </a:extLst>
            </p:cNvPr>
            <p:cNvSpPr>
              <a:spLocks noEditPoints="1"/>
            </p:cNvSpPr>
            <p:nvPr/>
          </p:nvSpPr>
          <p:spPr bwMode="auto">
            <a:xfrm>
              <a:off x="6743701" y="839786"/>
              <a:ext cx="269875" cy="269875"/>
            </a:xfrm>
            <a:custGeom>
              <a:avLst/>
              <a:gdLst/>
              <a:ahLst/>
              <a:cxnLst>
                <a:cxn ang="0">
                  <a:pos x="66" y="105"/>
                </a:cxn>
                <a:cxn ang="0">
                  <a:pos x="66" y="103"/>
                </a:cxn>
                <a:cxn ang="0">
                  <a:pos x="59" y="97"/>
                </a:cxn>
                <a:cxn ang="0">
                  <a:pos x="53" y="103"/>
                </a:cxn>
                <a:cxn ang="0">
                  <a:pos x="53" y="105"/>
                </a:cxn>
                <a:cxn ang="0">
                  <a:pos x="52" y="106"/>
                </a:cxn>
                <a:cxn ang="0">
                  <a:pos x="12" y="66"/>
                </a:cxn>
                <a:cxn ang="0">
                  <a:pos x="13" y="65"/>
                </a:cxn>
                <a:cxn ang="0">
                  <a:pos x="15" y="65"/>
                </a:cxn>
                <a:cxn ang="0">
                  <a:pos x="21" y="59"/>
                </a:cxn>
                <a:cxn ang="0">
                  <a:pos x="15" y="53"/>
                </a:cxn>
                <a:cxn ang="0">
                  <a:pos x="13" y="53"/>
                </a:cxn>
                <a:cxn ang="0">
                  <a:pos x="12" y="52"/>
                </a:cxn>
                <a:cxn ang="0">
                  <a:pos x="52" y="12"/>
                </a:cxn>
                <a:cxn ang="0">
                  <a:pos x="53" y="12"/>
                </a:cxn>
                <a:cxn ang="0">
                  <a:pos x="53" y="15"/>
                </a:cxn>
                <a:cxn ang="0">
                  <a:pos x="59" y="21"/>
                </a:cxn>
                <a:cxn ang="0">
                  <a:pos x="66" y="15"/>
                </a:cxn>
                <a:cxn ang="0">
                  <a:pos x="66" y="12"/>
                </a:cxn>
                <a:cxn ang="0">
                  <a:pos x="66" y="12"/>
                </a:cxn>
                <a:cxn ang="0">
                  <a:pos x="106" y="52"/>
                </a:cxn>
                <a:cxn ang="0">
                  <a:pos x="106" y="53"/>
                </a:cxn>
                <a:cxn ang="0">
                  <a:pos x="103" y="53"/>
                </a:cxn>
                <a:cxn ang="0">
                  <a:pos x="97" y="59"/>
                </a:cxn>
                <a:cxn ang="0">
                  <a:pos x="103" y="65"/>
                </a:cxn>
                <a:cxn ang="0">
                  <a:pos x="106" y="65"/>
                </a:cxn>
                <a:cxn ang="0">
                  <a:pos x="106" y="66"/>
                </a:cxn>
                <a:cxn ang="0">
                  <a:pos x="66" y="106"/>
                </a:cxn>
                <a:cxn ang="0">
                  <a:pos x="66" y="105"/>
                </a:cxn>
                <a:cxn ang="0">
                  <a:pos x="59" y="0"/>
                </a:cxn>
                <a:cxn ang="0">
                  <a:pos x="0" y="59"/>
                </a:cxn>
                <a:cxn ang="0">
                  <a:pos x="59" y="118"/>
                </a:cxn>
                <a:cxn ang="0">
                  <a:pos x="118" y="59"/>
                </a:cxn>
                <a:cxn ang="0">
                  <a:pos x="59" y="0"/>
                </a:cxn>
              </a:cxnLst>
              <a:rect l="0" t="0" r="r" b="b"/>
              <a:pathLst>
                <a:path w="118" h="118">
                  <a:moveTo>
                    <a:pt x="66" y="105"/>
                  </a:moveTo>
                  <a:cubicBezTo>
                    <a:pt x="66" y="103"/>
                    <a:pt x="66" y="103"/>
                    <a:pt x="66" y="103"/>
                  </a:cubicBezTo>
                  <a:cubicBezTo>
                    <a:pt x="66" y="100"/>
                    <a:pt x="63" y="97"/>
                    <a:pt x="59" y="97"/>
                  </a:cubicBezTo>
                  <a:cubicBezTo>
                    <a:pt x="56" y="97"/>
                    <a:pt x="53" y="100"/>
                    <a:pt x="53" y="103"/>
                  </a:cubicBezTo>
                  <a:cubicBezTo>
                    <a:pt x="53" y="105"/>
                    <a:pt x="53" y="105"/>
                    <a:pt x="53" y="105"/>
                  </a:cubicBezTo>
                  <a:cubicBezTo>
                    <a:pt x="53" y="106"/>
                    <a:pt x="52" y="106"/>
                    <a:pt x="52" y="106"/>
                  </a:cubicBezTo>
                  <a:cubicBezTo>
                    <a:pt x="31" y="103"/>
                    <a:pt x="15" y="87"/>
                    <a:pt x="12" y="66"/>
                  </a:cubicBezTo>
                  <a:cubicBezTo>
                    <a:pt x="12" y="66"/>
                    <a:pt x="12" y="65"/>
                    <a:pt x="13" y="65"/>
                  </a:cubicBezTo>
                  <a:cubicBezTo>
                    <a:pt x="15" y="65"/>
                    <a:pt x="15" y="65"/>
                    <a:pt x="15" y="65"/>
                  </a:cubicBezTo>
                  <a:cubicBezTo>
                    <a:pt x="19" y="65"/>
                    <a:pt x="21" y="63"/>
                    <a:pt x="21" y="59"/>
                  </a:cubicBezTo>
                  <a:cubicBezTo>
                    <a:pt x="21" y="56"/>
                    <a:pt x="19" y="53"/>
                    <a:pt x="15" y="53"/>
                  </a:cubicBezTo>
                  <a:cubicBezTo>
                    <a:pt x="13" y="53"/>
                    <a:pt x="13" y="53"/>
                    <a:pt x="13" y="53"/>
                  </a:cubicBezTo>
                  <a:cubicBezTo>
                    <a:pt x="12" y="53"/>
                    <a:pt x="12" y="52"/>
                    <a:pt x="12" y="52"/>
                  </a:cubicBezTo>
                  <a:cubicBezTo>
                    <a:pt x="15" y="31"/>
                    <a:pt x="31" y="15"/>
                    <a:pt x="52" y="12"/>
                  </a:cubicBezTo>
                  <a:cubicBezTo>
                    <a:pt x="52" y="12"/>
                    <a:pt x="53" y="12"/>
                    <a:pt x="53" y="12"/>
                  </a:cubicBezTo>
                  <a:cubicBezTo>
                    <a:pt x="53" y="15"/>
                    <a:pt x="53" y="15"/>
                    <a:pt x="53" y="15"/>
                  </a:cubicBezTo>
                  <a:cubicBezTo>
                    <a:pt x="53" y="19"/>
                    <a:pt x="56" y="21"/>
                    <a:pt x="59" y="21"/>
                  </a:cubicBezTo>
                  <a:cubicBezTo>
                    <a:pt x="63" y="21"/>
                    <a:pt x="66" y="19"/>
                    <a:pt x="66" y="15"/>
                  </a:cubicBezTo>
                  <a:cubicBezTo>
                    <a:pt x="66" y="12"/>
                    <a:pt x="66" y="12"/>
                    <a:pt x="66" y="12"/>
                  </a:cubicBezTo>
                  <a:cubicBezTo>
                    <a:pt x="66" y="12"/>
                    <a:pt x="66" y="12"/>
                    <a:pt x="66" y="12"/>
                  </a:cubicBezTo>
                  <a:cubicBezTo>
                    <a:pt x="87" y="15"/>
                    <a:pt x="103" y="31"/>
                    <a:pt x="106" y="52"/>
                  </a:cubicBezTo>
                  <a:cubicBezTo>
                    <a:pt x="106" y="52"/>
                    <a:pt x="106" y="53"/>
                    <a:pt x="106" y="53"/>
                  </a:cubicBezTo>
                  <a:cubicBezTo>
                    <a:pt x="103" y="53"/>
                    <a:pt x="103" y="53"/>
                    <a:pt x="103" y="53"/>
                  </a:cubicBezTo>
                  <a:cubicBezTo>
                    <a:pt x="100" y="53"/>
                    <a:pt x="97" y="56"/>
                    <a:pt x="97" y="59"/>
                  </a:cubicBezTo>
                  <a:cubicBezTo>
                    <a:pt x="97" y="63"/>
                    <a:pt x="100" y="65"/>
                    <a:pt x="103" y="65"/>
                  </a:cubicBezTo>
                  <a:cubicBezTo>
                    <a:pt x="106" y="65"/>
                    <a:pt x="106" y="65"/>
                    <a:pt x="106" y="65"/>
                  </a:cubicBezTo>
                  <a:cubicBezTo>
                    <a:pt x="106" y="65"/>
                    <a:pt x="106" y="66"/>
                    <a:pt x="106" y="66"/>
                  </a:cubicBezTo>
                  <a:cubicBezTo>
                    <a:pt x="103" y="87"/>
                    <a:pt x="87" y="103"/>
                    <a:pt x="66" y="106"/>
                  </a:cubicBezTo>
                  <a:cubicBezTo>
                    <a:pt x="66" y="106"/>
                    <a:pt x="66" y="106"/>
                    <a:pt x="66" y="105"/>
                  </a:cubicBezTo>
                  <a:moveTo>
                    <a:pt x="59" y="0"/>
                  </a:moveTo>
                  <a:cubicBezTo>
                    <a:pt x="26" y="0"/>
                    <a:pt x="0" y="26"/>
                    <a:pt x="0" y="59"/>
                  </a:cubicBezTo>
                  <a:cubicBezTo>
                    <a:pt x="0" y="92"/>
                    <a:pt x="26" y="118"/>
                    <a:pt x="59" y="118"/>
                  </a:cubicBezTo>
                  <a:cubicBezTo>
                    <a:pt x="92" y="118"/>
                    <a:pt x="118" y="92"/>
                    <a:pt x="118" y="59"/>
                  </a:cubicBezTo>
                  <a:cubicBezTo>
                    <a:pt x="118" y="26"/>
                    <a:pt x="92" y="0"/>
                    <a:pt x="5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2" name="Freeform 72">
              <a:extLst>
                <a:ext uri="{FF2B5EF4-FFF2-40B4-BE49-F238E27FC236}">
                  <a16:creationId xmlns:a16="http://schemas.microsoft.com/office/drawing/2014/main" id="{EE595D25-F3CB-4AFE-A7CA-3D3152A1B2A0}"/>
                </a:ext>
              </a:extLst>
            </p:cNvPr>
            <p:cNvSpPr>
              <a:spLocks/>
            </p:cNvSpPr>
            <p:nvPr/>
          </p:nvSpPr>
          <p:spPr bwMode="auto">
            <a:xfrm>
              <a:off x="6813551" y="908048"/>
              <a:ext cx="141288" cy="82550"/>
            </a:xfrm>
            <a:custGeom>
              <a:avLst/>
              <a:gdLst/>
              <a:ahLst/>
              <a:cxnLst>
                <a:cxn ang="0">
                  <a:pos x="60" y="1"/>
                </a:cxn>
                <a:cxn ang="0">
                  <a:pos x="55" y="1"/>
                </a:cxn>
                <a:cxn ang="0">
                  <a:pos x="31" y="23"/>
                </a:cxn>
                <a:cxn ang="0">
                  <a:pos x="31" y="23"/>
                </a:cxn>
                <a:cxn ang="0">
                  <a:pos x="28" y="23"/>
                </a:cxn>
                <a:cxn ang="0">
                  <a:pos x="24" y="24"/>
                </a:cxn>
                <a:cxn ang="0">
                  <a:pos x="23" y="24"/>
                </a:cxn>
                <a:cxn ang="0">
                  <a:pos x="6" y="17"/>
                </a:cxn>
                <a:cxn ang="0">
                  <a:pos x="0" y="20"/>
                </a:cxn>
                <a:cxn ang="0">
                  <a:pos x="3" y="25"/>
                </a:cxn>
                <a:cxn ang="0">
                  <a:pos x="23" y="33"/>
                </a:cxn>
                <a:cxn ang="0">
                  <a:pos x="23" y="34"/>
                </a:cxn>
                <a:cxn ang="0">
                  <a:pos x="28" y="36"/>
                </a:cxn>
                <a:cxn ang="0">
                  <a:pos x="35" y="29"/>
                </a:cxn>
                <a:cxn ang="0">
                  <a:pos x="35" y="28"/>
                </a:cxn>
                <a:cxn ang="0">
                  <a:pos x="60" y="6"/>
                </a:cxn>
                <a:cxn ang="0">
                  <a:pos x="60" y="1"/>
                </a:cxn>
              </a:cxnLst>
              <a:rect l="0" t="0" r="r" b="b"/>
              <a:pathLst>
                <a:path w="61" h="36">
                  <a:moveTo>
                    <a:pt x="60" y="1"/>
                  </a:moveTo>
                  <a:cubicBezTo>
                    <a:pt x="59" y="0"/>
                    <a:pt x="57" y="0"/>
                    <a:pt x="55" y="1"/>
                  </a:cubicBezTo>
                  <a:cubicBezTo>
                    <a:pt x="31" y="23"/>
                    <a:pt x="31" y="23"/>
                    <a:pt x="31" y="23"/>
                  </a:cubicBezTo>
                  <a:cubicBezTo>
                    <a:pt x="31" y="23"/>
                    <a:pt x="31" y="23"/>
                    <a:pt x="31" y="23"/>
                  </a:cubicBezTo>
                  <a:cubicBezTo>
                    <a:pt x="30" y="23"/>
                    <a:pt x="29" y="23"/>
                    <a:pt x="28" y="23"/>
                  </a:cubicBezTo>
                  <a:cubicBezTo>
                    <a:pt x="27" y="23"/>
                    <a:pt x="25" y="23"/>
                    <a:pt x="24" y="24"/>
                  </a:cubicBezTo>
                  <a:cubicBezTo>
                    <a:pt x="24" y="24"/>
                    <a:pt x="24" y="24"/>
                    <a:pt x="23" y="24"/>
                  </a:cubicBezTo>
                  <a:cubicBezTo>
                    <a:pt x="6" y="17"/>
                    <a:pt x="6" y="17"/>
                    <a:pt x="6" y="17"/>
                  </a:cubicBezTo>
                  <a:cubicBezTo>
                    <a:pt x="4" y="16"/>
                    <a:pt x="1" y="17"/>
                    <a:pt x="0" y="20"/>
                  </a:cubicBezTo>
                  <a:cubicBezTo>
                    <a:pt x="0" y="22"/>
                    <a:pt x="1" y="24"/>
                    <a:pt x="3" y="25"/>
                  </a:cubicBezTo>
                  <a:cubicBezTo>
                    <a:pt x="23" y="33"/>
                    <a:pt x="23" y="33"/>
                    <a:pt x="23" y="33"/>
                  </a:cubicBezTo>
                  <a:cubicBezTo>
                    <a:pt x="23" y="34"/>
                    <a:pt x="23" y="34"/>
                    <a:pt x="23" y="34"/>
                  </a:cubicBezTo>
                  <a:cubicBezTo>
                    <a:pt x="24" y="35"/>
                    <a:pt x="26" y="36"/>
                    <a:pt x="28" y="36"/>
                  </a:cubicBezTo>
                  <a:cubicBezTo>
                    <a:pt x="32" y="36"/>
                    <a:pt x="35" y="33"/>
                    <a:pt x="35" y="29"/>
                  </a:cubicBezTo>
                  <a:cubicBezTo>
                    <a:pt x="35" y="29"/>
                    <a:pt x="35" y="29"/>
                    <a:pt x="35" y="28"/>
                  </a:cubicBezTo>
                  <a:cubicBezTo>
                    <a:pt x="60" y="6"/>
                    <a:pt x="60" y="6"/>
                    <a:pt x="60" y="6"/>
                  </a:cubicBezTo>
                  <a:cubicBezTo>
                    <a:pt x="61" y="5"/>
                    <a:pt x="61" y="3"/>
                    <a:pt x="60"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grpSp>
      <p:sp>
        <p:nvSpPr>
          <p:cNvPr id="16" name="Freeform 36">
            <a:extLst>
              <a:ext uri="{FF2B5EF4-FFF2-40B4-BE49-F238E27FC236}">
                <a16:creationId xmlns:a16="http://schemas.microsoft.com/office/drawing/2014/main" id="{03FE1CB7-2540-4D85-A667-BF4A9DD64B4A}"/>
              </a:ext>
            </a:extLst>
          </p:cNvPr>
          <p:cNvSpPr>
            <a:spLocks noEditPoints="1"/>
          </p:cNvSpPr>
          <p:nvPr/>
        </p:nvSpPr>
        <p:spPr bwMode="auto">
          <a:xfrm>
            <a:off x="1886121" y="4332465"/>
            <a:ext cx="335057" cy="307777"/>
          </a:xfrm>
          <a:custGeom>
            <a:avLst/>
            <a:gdLst/>
            <a:ahLst/>
            <a:cxnLst>
              <a:cxn ang="0">
                <a:pos x="68" y="44"/>
              </a:cxn>
              <a:cxn ang="0">
                <a:pos x="59" y="54"/>
              </a:cxn>
              <a:cxn ang="0">
                <a:pos x="10" y="54"/>
              </a:cxn>
              <a:cxn ang="0">
                <a:pos x="0" y="44"/>
              </a:cxn>
              <a:cxn ang="0">
                <a:pos x="68" y="44"/>
              </a:cxn>
              <a:cxn ang="0">
                <a:pos x="56" y="30"/>
              </a:cxn>
              <a:cxn ang="0">
                <a:pos x="54" y="30"/>
              </a:cxn>
              <a:cxn ang="0">
                <a:pos x="54" y="31"/>
              </a:cxn>
              <a:cxn ang="0">
                <a:pos x="45" y="39"/>
              </a:cxn>
              <a:cxn ang="0">
                <a:pos x="19" y="39"/>
              </a:cxn>
              <a:cxn ang="0">
                <a:pos x="10" y="31"/>
              </a:cxn>
              <a:cxn ang="0">
                <a:pos x="10" y="3"/>
              </a:cxn>
              <a:cxn ang="0">
                <a:pos x="13" y="0"/>
              </a:cxn>
              <a:cxn ang="0">
                <a:pos x="56" y="0"/>
              </a:cxn>
              <a:cxn ang="0">
                <a:pos x="71" y="15"/>
              </a:cxn>
              <a:cxn ang="0">
                <a:pos x="56" y="30"/>
              </a:cxn>
              <a:cxn ang="0">
                <a:pos x="56" y="8"/>
              </a:cxn>
              <a:cxn ang="0">
                <a:pos x="54" y="8"/>
              </a:cxn>
              <a:cxn ang="0">
                <a:pos x="54" y="22"/>
              </a:cxn>
              <a:cxn ang="0">
                <a:pos x="56" y="22"/>
              </a:cxn>
              <a:cxn ang="0">
                <a:pos x="64" y="15"/>
              </a:cxn>
              <a:cxn ang="0">
                <a:pos x="56" y="8"/>
              </a:cxn>
            </a:cxnLst>
            <a:rect l="0" t="0" r="r" b="b"/>
            <a:pathLst>
              <a:path w="71" h="54">
                <a:moveTo>
                  <a:pt x="68" y="44"/>
                </a:moveTo>
                <a:cubicBezTo>
                  <a:pt x="68" y="49"/>
                  <a:pt x="64" y="54"/>
                  <a:pt x="59" y="54"/>
                </a:cubicBezTo>
                <a:cubicBezTo>
                  <a:pt x="10" y="54"/>
                  <a:pt x="10" y="54"/>
                  <a:pt x="10" y="54"/>
                </a:cubicBezTo>
                <a:cubicBezTo>
                  <a:pt x="5" y="54"/>
                  <a:pt x="0" y="49"/>
                  <a:pt x="0" y="44"/>
                </a:cubicBezTo>
                <a:lnTo>
                  <a:pt x="68" y="44"/>
                </a:lnTo>
                <a:close/>
                <a:moveTo>
                  <a:pt x="56" y="30"/>
                </a:moveTo>
                <a:cubicBezTo>
                  <a:pt x="54" y="30"/>
                  <a:pt x="54" y="30"/>
                  <a:pt x="54" y="30"/>
                </a:cubicBezTo>
                <a:cubicBezTo>
                  <a:pt x="54" y="31"/>
                  <a:pt x="54" y="31"/>
                  <a:pt x="54" y="31"/>
                </a:cubicBezTo>
                <a:cubicBezTo>
                  <a:pt x="54" y="35"/>
                  <a:pt x="50" y="39"/>
                  <a:pt x="45" y="39"/>
                </a:cubicBezTo>
                <a:cubicBezTo>
                  <a:pt x="19" y="39"/>
                  <a:pt x="19" y="39"/>
                  <a:pt x="19" y="39"/>
                </a:cubicBezTo>
                <a:cubicBezTo>
                  <a:pt x="14" y="39"/>
                  <a:pt x="10" y="35"/>
                  <a:pt x="10" y="31"/>
                </a:cubicBezTo>
                <a:cubicBezTo>
                  <a:pt x="10" y="3"/>
                  <a:pt x="10" y="3"/>
                  <a:pt x="10" y="3"/>
                </a:cubicBezTo>
                <a:cubicBezTo>
                  <a:pt x="10" y="2"/>
                  <a:pt x="11" y="0"/>
                  <a:pt x="13" y="0"/>
                </a:cubicBezTo>
                <a:cubicBezTo>
                  <a:pt x="56" y="0"/>
                  <a:pt x="56" y="0"/>
                  <a:pt x="56" y="0"/>
                </a:cubicBezTo>
                <a:cubicBezTo>
                  <a:pt x="64" y="0"/>
                  <a:pt x="71" y="7"/>
                  <a:pt x="71" y="15"/>
                </a:cubicBezTo>
                <a:cubicBezTo>
                  <a:pt x="71" y="23"/>
                  <a:pt x="64" y="30"/>
                  <a:pt x="56" y="30"/>
                </a:cubicBezTo>
                <a:close/>
                <a:moveTo>
                  <a:pt x="56" y="8"/>
                </a:moveTo>
                <a:cubicBezTo>
                  <a:pt x="54" y="8"/>
                  <a:pt x="54" y="8"/>
                  <a:pt x="54" y="8"/>
                </a:cubicBezTo>
                <a:cubicBezTo>
                  <a:pt x="54" y="22"/>
                  <a:pt x="54" y="22"/>
                  <a:pt x="54" y="22"/>
                </a:cubicBezTo>
                <a:cubicBezTo>
                  <a:pt x="56" y="22"/>
                  <a:pt x="56" y="22"/>
                  <a:pt x="56" y="22"/>
                </a:cubicBezTo>
                <a:cubicBezTo>
                  <a:pt x="60" y="22"/>
                  <a:pt x="64" y="19"/>
                  <a:pt x="64" y="15"/>
                </a:cubicBezTo>
                <a:cubicBezTo>
                  <a:pt x="64" y="11"/>
                  <a:pt x="60" y="8"/>
                  <a:pt x="56" y="8"/>
                </a:cubicBez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6235326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The Workplace – A Community</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492472"/>
            <a:ext cx="7620000" cy="4658707"/>
          </a:xfrm>
          <a:prstGeom prst="rect">
            <a:avLst/>
          </a:prstGeom>
          <a:noFill/>
        </p:spPr>
        <p:txBody>
          <a:bodyPr wrap="square" rtlCol="0">
            <a:noAutofit/>
          </a:bodyPr>
          <a:lstStyle/>
          <a:p>
            <a:pPr marL="342900" indent="-342900">
              <a:spcBef>
                <a:spcPts val="600"/>
              </a:spcBef>
              <a:spcAft>
                <a:spcPts val="600"/>
              </a:spcAft>
              <a:buFont typeface="Arial" panose="020B0604020202020204" pitchFamily="34" charset="0"/>
              <a:buChar char="•"/>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The workplace is a community.</a:t>
            </a:r>
          </a:p>
          <a:p>
            <a:pPr marL="342900" indent="-342900">
              <a:spcBef>
                <a:spcPts val="600"/>
              </a:spcBef>
              <a:spcAft>
                <a:spcPts val="600"/>
              </a:spcAft>
              <a:buFont typeface="Arial" panose="020B0604020202020204" pitchFamily="34" charset="0"/>
              <a:buChar char="•"/>
            </a:pPr>
            <a:r>
              <a:rPr lang="en-AU" sz="24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rPr>
              <a:t>A community is a source for feedback.</a:t>
            </a:r>
          </a:p>
          <a:p>
            <a:pPr marL="342900" indent="-342900">
              <a:spcBef>
                <a:spcPts val="600"/>
              </a:spcBef>
              <a:spcAft>
                <a:spcPts val="600"/>
              </a:spcAft>
              <a:buFont typeface="Arial" panose="020B0604020202020204" pitchFamily="34" charset="0"/>
              <a:buChar char="•"/>
            </a:pPr>
            <a:r>
              <a:rPr lang="en-AU" sz="24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rPr>
              <a:t>It is a force for adaptation.</a:t>
            </a:r>
          </a:p>
          <a:p>
            <a:pPr marL="342900" indent="-342900">
              <a:spcBef>
                <a:spcPts val="600"/>
              </a:spcBef>
              <a:spcAft>
                <a:spcPts val="600"/>
              </a:spcAft>
              <a:buFont typeface="Arial" panose="020B0604020202020204" pitchFamily="34" charset="0"/>
              <a:buChar char="•"/>
            </a:pPr>
            <a:r>
              <a:rPr lang="en-AU" sz="24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rPr>
              <a:t>It predicates change for survival.</a:t>
            </a:r>
          </a:p>
          <a:p>
            <a:pPr marL="342900" indent="-342900">
              <a:spcBef>
                <a:spcPts val="600"/>
              </a:spcBef>
              <a:spcAft>
                <a:spcPts val="600"/>
              </a:spcAft>
              <a:buFont typeface="Arial" panose="020B0604020202020204" pitchFamily="34" charset="0"/>
              <a:buChar char="•"/>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It relies on transgression.</a:t>
            </a:r>
          </a:p>
          <a:p>
            <a:pPr marL="342900" indent="-342900">
              <a:spcBef>
                <a:spcPts val="600"/>
              </a:spcBef>
              <a:spcAft>
                <a:spcPts val="600"/>
              </a:spcAft>
              <a:buFont typeface="Arial" panose="020B0604020202020204" pitchFamily="34" charset="0"/>
              <a:buChar char="•"/>
            </a:pPr>
            <a:r>
              <a:rPr lang="en-AU" sz="24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rPr>
              <a:t>It uses analysis and critique.</a:t>
            </a:r>
          </a:p>
          <a:p>
            <a:pPr marL="342900" indent="-342900">
              <a:spcBef>
                <a:spcPts val="600"/>
              </a:spcBef>
              <a:spcAft>
                <a:spcPts val="600"/>
              </a:spcAft>
              <a:buFont typeface="Arial" panose="020B0604020202020204" pitchFamily="34" charset="0"/>
              <a:buChar char="•"/>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It applies these to the institution.</a:t>
            </a:r>
          </a:p>
          <a:p>
            <a:pPr marL="342900" indent="-342900">
              <a:spcBef>
                <a:spcPts val="600"/>
              </a:spcBef>
              <a:spcAft>
                <a:spcPts val="600"/>
              </a:spcAft>
              <a:buFont typeface="Arial" panose="020B0604020202020204" pitchFamily="34" charset="0"/>
              <a:buChar char="•"/>
            </a:pPr>
            <a:r>
              <a:rPr lang="en-AU" sz="24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rPr>
              <a:t>It uses a workplace culture to achieve this.</a:t>
            </a:r>
          </a:p>
          <a:p>
            <a:pPr marL="342900" indent="-342900">
              <a:spcBef>
                <a:spcPts val="600"/>
              </a:spcBef>
              <a:spcAft>
                <a:spcPts val="600"/>
              </a:spcAft>
              <a:buFont typeface="Arial" panose="020B0604020202020204" pitchFamily="34" charset="0"/>
              <a:buChar char="•"/>
            </a:pPr>
            <a:r>
              <a:rPr lang="en-AU" sz="24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rPr>
              <a:t>It requires an acceptance of difference.</a:t>
            </a:r>
            <a:endPar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p:txBody>
      </p:sp>
      <p:pic>
        <p:nvPicPr>
          <p:cNvPr id="9" name="Picture 8" descr="Logo, company name&#10;&#10;Description automatically generated">
            <a:extLst>
              <a:ext uri="{FF2B5EF4-FFF2-40B4-BE49-F238E27FC236}">
                <a16:creationId xmlns:a16="http://schemas.microsoft.com/office/drawing/2014/main" id="{FA00D97D-116F-4A82-98DD-E7367111F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
        <p:nvSpPr>
          <p:cNvPr id="3" name="TextBox 2">
            <a:extLst>
              <a:ext uri="{FF2B5EF4-FFF2-40B4-BE49-F238E27FC236}">
                <a16:creationId xmlns:a16="http://schemas.microsoft.com/office/drawing/2014/main" id="{91BC4BF8-AEC3-761F-776F-582A00807186}"/>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BUSCOM301 Business Communication – Session 01</a:t>
            </a:r>
          </a:p>
        </p:txBody>
      </p:sp>
      <p:sp>
        <p:nvSpPr>
          <p:cNvPr id="4" name="TextBox 3">
            <a:extLst>
              <a:ext uri="{FF2B5EF4-FFF2-40B4-BE49-F238E27FC236}">
                <a16:creationId xmlns:a16="http://schemas.microsoft.com/office/drawing/2014/main" id="{154DDBD2-7C6C-2821-C2F4-91B9EA13812B}"/>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spTree>
    <p:extLst>
      <p:ext uri="{BB962C8B-B14F-4D97-AF65-F5344CB8AC3E}">
        <p14:creationId xmlns:p14="http://schemas.microsoft.com/office/powerpoint/2010/main" val="26651557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The Workplace – In Context</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355464"/>
            <a:ext cx="7620000" cy="4785205"/>
          </a:xfrm>
          <a:prstGeom prst="rect">
            <a:avLst/>
          </a:prstGeom>
          <a:noFill/>
        </p:spPr>
        <p:txBody>
          <a:bodyPr wrap="square" rtlCol="0">
            <a:noAutofit/>
          </a:bodyPr>
          <a:lstStyle/>
          <a:p>
            <a:pPr marL="342900" indent="-342900">
              <a:spcBef>
                <a:spcPts val="600"/>
              </a:spcBef>
              <a:spcAft>
                <a:spcPts val="600"/>
              </a:spcAft>
              <a:buFont typeface="Arial" panose="020B0604020202020204" pitchFamily="34" charset="0"/>
              <a:buChar char="•"/>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The workplace exists within a set of institutions and </a:t>
            </a:r>
            <a:r>
              <a:rPr lang="en-AU" sz="24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rPr>
              <a:t>within a set of communities.</a:t>
            </a:r>
          </a:p>
          <a:p>
            <a:pPr marL="342900" indent="-342900">
              <a:spcBef>
                <a:spcPts val="600"/>
              </a:spcBef>
              <a:spcAft>
                <a:spcPts val="600"/>
              </a:spcAft>
              <a:buFont typeface="Arial" panose="020B0604020202020204" pitchFamily="34" charset="0"/>
              <a:buChar char="•"/>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It exists within a set of tensions between consistency and the need for change.</a:t>
            </a:r>
          </a:p>
          <a:p>
            <a:pPr marL="342900" indent="-342900">
              <a:spcBef>
                <a:spcPts val="600"/>
              </a:spcBef>
              <a:spcAft>
                <a:spcPts val="600"/>
              </a:spcAft>
              <a:buFont typeface="Arial" panose="020B0604020202020204" pitchFamily="34" charset="0"/>
              <a:buChar char="•"/>
            </a:pPr>
            <a:r>
              <a:rPr lang="en-AU" sz="24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rPr>
              <a:t>Consistency and change are understood within </a:t>
            </a: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 cultural frameworks.</a:t>
            </a:r>
          </a:p>
          <a:p>
            <a:pPr marL="342900" indent="-342900">
              <a:spcBef>
                <a:spcPts val="600"/>
              </a:spcBef>
              <a:spcAft>
                <a:spcPts val="600"/>
              </a:spcAft>
              <a:buFont typeface="Arial" panose="020B0604020202020204" pitchFamily="34" charset="0"/>
              <a:buChar char="•"/>
            </a:pPr>
            <a:r>
              <a:rPr lang="en-AU" sz="24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rPr>
              <a:t>Communication is a means to bring to the for the various cultural issues that must be addressed to achieve a balance between consistency and change.</a:t>
            </a:r>
          </a:p>
          <a:p>
            <a:pPr marL="342900" indent="-342900">
              <a:spcBef>
                <a:spcPts val="600"/>
              </a:spcBef>
              <a:spcAft>
                <a:spcPts val="600"/>
              </a:spcAft>
              <a:buFont typeface="Arial" panose="020B0604020202020204" pitchFamily="34" charset="0"/>
              <a:buChar char="•"/>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It is a matter of survival.</a:t>
            </a:r>
          </a:p>
        </p:txBody>
      </p:sp>
      <p:pic>
        <p:nvPicPr>
          <p:cNvPr id="9" name="Picture 8" descr="Logo, company name&#10;&#10;Description automatically generated">
            <a:extLst>
              <a:ext uri="{FF2B5EF4-FFF2-40B4-BE49-F238E27FC236}">
                <a16:creationId xmlns:a16="http://schemas.microsoft.com/office/drawing/2014/main" id="{FA00D97D-116F-4A82-98DD-E7367111F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
        <p:nvSpPr>
          <p:cNvPr id="3" name="TextBox 2">
            <a:extLst>
              <a:ext uri="{FF2B5EF4-FFF2-40B4-BE49-F238E27FC236}">
                <a16:creationId xmlns:a16="http://schemas.microsoft.com/office/drawing/2014/main" id="{91BC4BF8-AEC3-761F-776F-582A00807186}"/>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BUSCOM301 Business Communication – Session 01</a:t>
            </a:r>
          </a:p>
        </p:txBody>
      </p:sp>
      <p:sp>
        <p:nvSpPr>
          <p:cNvPr id="4" name="TextBox 3">
            <a:extLst>
              <a:ext uri="{FF2B5EF4-FFF2-40B4-BE49-F238E27FC236}">
                <a16:creationId xmlns:a16="http://schemas.microsoft.com/office/drawing/2014/main" id="{154DDBD2-7C6C-2821-C2F4-91B9EA13812B}"/>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spTree>
    <p:extLst>
      <p:ext uri="{BB962C8B-B14F-4D97-AF65-F5344CB8AC3E}">
        <p14:creationId xmlns:p14="http://schemas.microsoft.com/office/powerpoint/2010/main" val="371152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9120D8-EA8E-4C92-8270-D5F3CB6EE1F9}"/>
              </a:ext>
            </a:extLst>
          </p:cNvPr>
          <p:cNvSpPr/>
          <p:nvPr/>
        </p:nvSpPr>
        <p:spPr>
          <a:xfrm>
            <a:off x="0" y="0"/>
            <a:ext cx="9144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4988AB3D-3A0D-4EF8-A417-C02C010EB972}"/>
              </a:ext>
            </a:extLst>
          </p:cNvPr>
          <p:cNvSpPr txBox="1">
            <a:spLocks/>
          </p:cNvSpPr>
          <p:nvPr/>
        </p:nvSpPr>
        <p:spPr>
          <a:xfrm>
            <a:off x="632414" y="2722179"/>
            <a:ext cx="7745506" cy="830318"/>
          </a:xfrm>
          <a:prstGeom prst="rect">
            <a:avLst/>
          </a:prstGeom>
        </p:spPr>
        <p:txBody>
          <a:bodyPr/>
          <a:lstStyle>
            <a:lvl1pPr algn="l" defTabSz="914400" rtl="0" eaLnBrk="1" latinLnBrk="0" hangingPunct="1">
              <a:spcBef>
                <a:spcPct val="0"/>
              </a:spcBef>
              <a:buNone/>
              <a:defRPr sz="2800" b="1" kern="1200">
                <a:solidFill>
                  <a:schemeClr val="tx1">
                    <a:lumMod val="50000"/>
                    <a:lumOff val="50000"/>
                  </a:schemeClr>
                </a:solidFill>
                <a:latin typeface="+mj-lt"/>
                <a:ea typeface="+mj-ea"/>
                <a:cs typeface="+mj-cs"/>
              </a:defRPr>
            </a:lvl1pPr>
          </a:lstStyle>
          <a:p>
            <a:pPr algn="ctr">
              <a:lnSpc>
                <a:spcPct val="150000"/>
              </a:lnSpc>
            </a:pPr>
            <a:r>
              <a:rPr lang="en-AU" b="0" dirty="0">
                <a:solidFill>
                  <a:schemeClr val="bg1"/>
                </a:solidFill>
                <a:latin typeface="Bookman Old Style" panose="02050604050505020204" pitchFamily="18" charset="0"/>
                <a:cs typeface="Arial" panose="020B0604020202020204" pitchFamily="34" charset="0"/>
              </a:rPr>
              <a:t>Culture and Business Communication.</a:t>
            </a:r>
          </a:p>
        </p:txBody>
      </p:sp>
    </p:spTree>
    <p:extLst>
      <p:ext uri="{BB962C8B-B14F-4D97-AF65-F5344CB8AC3E}">
        <p14:creationId xmlns:p14="http://schemas.microsoft.com/office/powerpoint/2010/main" val="36053766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Business Culture and Beyond</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407694"/>
            <a:ext cx="7620000" cy="4742989"/>
          </a:xfrm>
          <a:prstGeom prst="rect">
            <a:avLst/>
          </a:prstGeom>
          <a:noFill/>
        </p:spPr>
        <p:txBody>
          <a:bodyPr wrap="square" rtlCol="0">
            <a:noAutofit/>
          </a:bodyPr>
          <a:lstStyle/>
          <a:p>
            <a:pPr marL="342900" indent="-342900">
              <a:spcBef>
                <a:spcPts val="600"/>
              </a:spcBef>
              <a:spcAft>
                <a:spcPts val="600"/>
              </a:spcAft>
              <a:buFont typeface="Arial" panose="020B0604020202020204" pitchFamily="34" charset="0"/>
              <a:buChar char="•"/>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A business confronts cultural issues within a defined institutional culture.</a:t>
            </a:r>
          </a:p>
          <a:p>
            <a:pPr marL="342900" indent="-342900">
              <a:spcBef>
                <a:spcPts val="600"/>
              </a:spcBef>
              <a:spcAft>
                <a:spcPts val="600"/>
              </a:spcAft>
              <a:buFont typeface="Arial" panose="020B0604020202020204" pitchFamily="34" charset="0"/>
              <a:buChar char="•"/>
            </a:pPr>
            <a:r>
              <a:rPr lang="en-AU" sz="24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rPr>
              <a:t>It relies on a form of organisational identity.</a:t>
            </a:r>
            <a:endPar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342900" indent="-342900">
              <a:spcBef>
                <a:spcPts val="600"/>
              </a:spcBef>
              <a:spcAft>
                <a:spcPts val="600"/>
              </a:spcAft>
              <a:buFont typeface="Arial" panose="020B0604020202020204" pitchFamily="34" charset="0"/>
              <a:buChar char="•"/>
            </a:pPr>
            <a:r>
              <a:rPr lang="en-AU" sz="24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rPr>
              <a:t>This culture overlaps with the various cultural strains of its variety of stakeholders.</a:t>
            </a:r>
          </a:p>
          <a:p>
            <a:pPr marL="342900" indent="-342900">
              <a:spcBef>
                <a:spcPts val="600"/>
              </a:spcBef>
              <a:spcAft>
                <a:spcPts val="600"/>
              </a:spcAft>
              <a:buFont typeface="Arial" panose="020B0604020202020204" pitchFamily="34" charset="0"/>
              <a:buChar char="•"/>
            </a:pPr>
            <a:r>
              <a:rPr lang="en-AU" sz="24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rPr>
              <a:t>It requires organisational knowledge.</a:t>
            </a:r>
          </a:p>
          <a:p>
            <a:pPr marL="342900" indent="-342900">
              <a:spcBef>
                <a:spcPts val="600"/>
              </a:spcBef>
              <a:spcAft>
                <a:spcPts val="600"/>
              </a:spcAft>
              <a:buFont typeface="Arial" panose="020B0604020202020204" pitchFamily="34" charset="0"/>
              <a:buChar char="•"/>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It functions with the various cultural strains of the social groups and institutions in which the business operates.</a:t>
            </a:r>
          </a:p>
          <a:p>
            <a:pPr marL="342900" indent="-342900">
              <a:spcBef>
                <a:spcPts val="600"/>
              </a:spcBef>
              <a:spcAft>
                <a:spcPts val="600"/>
              </a:spcAft>
              <a:buFont typeface="Arial" panose="020B0604020202020204" pitchFamily="34" charset="0"/>
              <a:buChar char="•"/>
            </a:pPr>
            <a:r>
              <a:rPr lang="en-AU" sz="24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rPr>
              <a:t>It requires feedback and adaptation systems.</a:t>
            </a:r>
            <a:endPar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342900" indent="-342900">
              <a:spcBef>
                <a:spcPts val="600"/>
              </a:spcBef>
              <a:spcAft>
                <a:spcPts val="600"/>
              </a:spcAft>
              <a:buFont typeface="Arial" panose="020B0604020202020204" pitchFamily="34" charset="0"/>
              <a:buChar char="•"/>
            </a:pPr>
            <a:endPar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p:txBody>
      </p:sp>
      <p:pic>
        <p:nvPicPr>
          <p:cNvPr id="9" name="Picture 8" descr="Logo, company name&#10;&#10;Description automatically generated">
            <a:extLst>
              <a:ext uri="{FF2B5EF4-FFF2-40B4-BE49-F238E27FC236}">
                <a16:creationId xmlns:a16="http://schemas.microsoft.com/office/drawing/2014/main" id="{FA00D97D-116F-4A82-98DD-E7367111F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
        <p:nvSpPr>
          <p:cNvPr id="3" name="TextBox 2">
            <a:extLst>
              <a:ext uri="{FF2B5EF4-FFF2-40B4-BE49-F238E27FC236}">
                <a16:creationId xmlns:a16="http://schemas.microsoft.com/office/drawing/2014/main" id="{91BC4BF8-AEC3-761F-776F-582A00807186}"/>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BUSCOM301 Business Communication – Session 01</a:t>
            </a:r>
          </a:p>
        </p:txBody>
      </p:sp>
      <p:sp>
        <p:nvSpPr>
          <p:cNvPr id="4" name="TextBox 3">
            <a:extLst>
              <a:ext uri="{FF2B5EF4-FFF2-40B4-BE49-F238E27FC236}">
                <a16:creationId xmlns:a16="http://schemas.microsoft.com/office/drawing/2014/main" id="{154DDBD2-7C6C-2821-C2F4-91B9EA13812B}"/>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spTree>
    <p:extLst>
      <p:ext uri="{BB962C8B-B14F-4D97-AF65-F5344CB8AC3E}">
        <p14:creationId xmlns:p14="http://schemas.microsoft.com/office/powerpoint/2010/main" val="2120348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Some Communication Challenges</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313794"/>
            <a:ext cx="7620000" cy="4858406"/>
          </a:xfrm>
          <a:prstGeom prst="rect">
            <a:avLst/>
          </a:prstGeom>
          <a:noFill/>
        </p:spPr>
        <p:txBody>
          <a:bodyPr wrap="square" rtlCol="0">
            <a:noAutofit/>
          </a:bodyPr>
          <a:lstStyle/>
          <a:p>
            <a:pPr>
              <a:lnSpc>
                <a:spcPct val="115000"/>
              </a:lnSpc>
              <a:spcAft>
                <a:spcPts val="1000"/>
              </a:spcAft>
            </a:pPr>
            <a:r>
              <a:rPr lang="en-AU" sz="2400" dirty="0">
                <a:solidFill>
                  <a:srgbClr val="002060"/>
                </a:solidFill>
                <a:effectLst/>
                <a:latin typeface="Bookman Old Style" panose="02050604050505020204" pitchFamily="18" charset="0"/>
                <a:ea typeface="Calibri" panose="020F0502020204030204" pitchFamily="34" charset="0"/>
                <a:cs typeface="Arial" panose="020B0604020202020204" pitchFamily="34" charset="0"/>
              </a:rPr>
              <a:t>Abstract of:</a:t>
            </a:r>
            <a:br>
              <a:rPr lang="en-AU" sz="2400" strike="noStrike" dirty="0">
                <a:solidFill>
                  <a:srgbClr val="002060"/>
                </a:solidFill>
                <a:effectLst/>
                <a:latin typeface="Bookman Old Style" panose="02050604050505020204" pitchFamily="18" charset="0"/>
                <a:ea typeface="Calibri" panose="020F0502020204030204" pitchFamily="34" charset="0"/>
                <a:cs typeface="Arial" panose="020B0604020202020204" pitchFamily="34" charset="0"/>
              </a:rPr>
            </a:br>
            <a:r>
              <a:rPr lang="en-AU" sz="2400" dirty="0">
                <a:solidFill>
                  <a:srgbClr val="002060"/>
                </a:solidFill>
                <a:effectLst/>
                <a:latin typeface="Bookman Old Style" panose="02050604050505020204" pitchFamily="18" charset="0"/>
                <a:ea typeface="Calibri" panose="020F0502020204030204" pitchFamily="34" charset="0"/>
                <a:cs typeface="Arial" panose="020B0604020202020204" pitchFamily="34" charset="0"/>
              </a:rPr>
              <a:t>Jenny Dawkins, (2004) "Corporate responsibility: The communication challenge", </a:t>
            </a: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Journal of Communication Management</a:t>
            </a:r>
            <a:r>
              <a:rPr lang="en-AU" sz="2400" dirty="0">
                <a:solidFill>
                  <a:srgbClr val="002060"/>
                </a:solidFill>
                <a:effectLst/>
                <a:latin typeface="Bookman Old Style" panose="02050604050505020204" pitchFamily="18" charset="0"/>
                <a:ea typeface="Calibri" panose="020F0502020204030204" pitchFamily="34" charset="0"/>
                <a:cs typeface="Arial" panose="020B0604020202020204" pitchFamily="34" charset="0"/>
              </a:rPr>
              <a:t>, Vol. 9 Iss: 2, pp.108 – 119, available: </a:t>
            </a:r>
            <a:r>
              <a:rPr lang="en-AU" sz="2400" u="sng" dirty="0">
                <a:solidFill>
                  <a:srgbClr val="0000FF"/>
                </a:solidFill>
                <a:effectLst/>
                <a:latin typeface="Bookman Old Style" panose="02050604050505020204" pitchFamily="18" charset="0"/>
                <a:ea typeface="Calibri" panose="020F0502020204030204" pitchFamily="34" charset="0"/>
                <a:cs typeface="Times New Roman" panose="02020603050405020304" pitchFamily="18" charset="0"/>
                <a:hlinkClick r:id="rId3"/>
              </a:rPr>
              <a:t>http://www.emeraldinsight.com/doi/abs/10.1108/ 13632540510621362</a:t>
            </a:r>
            <a:r>
              <a:rPr lang="en-AU" sz="2400" u="sng" dirty="0">
                <a:effectLst/>
                <a:latin typeface="Bookman Old Style" panose="02050604050505020204" pitchFamily="18" charset="0"/>
                <a:ea typeface="Calibri" panose="020F0502020204030204" pitchFamily="34" charset="0"/>
                <a:cs typeface="Times New Roman" panose="02020603050405020304" pitchFamily="18" charset="0"/>
              </a:rPr>
              <a:t> </a:t>
            </a: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[accessed 14 Feb 2016, no longer available online].</a:t>
            </a:r>
          </a:p>
          <a:p>
            <a:pPr>
              <a:lnSpc>
                <a:spcPct val="115000"/>
              </a:lnSpc>
              <a:spcAft>
                <a:spcPts val="1000"/>
              </a:spcAft>
            </a:pPr>
            <a:endParaRPr lang="en-AU" sz="24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endParaRPr>
          </a:p>
        </p:txBody>
      </p:sp>
      <p:pic>
        <p:nvPicPr>
          <p:cNvPr id="9" name="Picture 8" descr="Logo, company name&#10;&#10;Description automatically generated">
            <a:extLst>
              <a:ext uri="{FF2B5EF4-FFF2-40B4-BE49-F238E27FC236}">
                <a16:creationId xmlns:a16="http://schemas.microsoft.com/office/drawing/2014/main" id="{FA00D97D-116F-4A82-98DD-E7367111F9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
        <p:nvSpPr>
          <p:cNvPr id="3" name="TextBox 2">
            <a:extLst>
              <a:ext uri="{FF2B5EF4-FFF2-40B4-BE49-F238E27FC236}">
                <a16:creationId xmlns:a16="http://schemas.microsoft.com/office/drawing/2014/main" id="{91BC4BF8-AEC3-761F-776F-582A00807186}"/>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BUSCOM301 Business Communication – Session 01</a:t>
            </a:r>
          </a:p>
        </p:txBody>
      </p:sp>
      <p:sp>
        <p:nvSpPr>
          <p:cNvPr id="4" name="TextBox 3">
            <a:extLst>
              <a:ext uri="{FF2B5EF4-FFF2-40B4-BE49-F238E27FC236}">
                <a16:creationId xmlns:a16="http://schemas.microsoft.com/office/drawing/2014/main" id="{154DDBD2-7C6C-2821-C2F4-91B9EA13812B}"/>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graphicFrame>
        <p:nvGraphicFramePr>
          <p:cNvPr id="7" name="Object 6">
            <a:extLst>
              <a:ext uri="{FF2B5EF4-FFF2-40B4-BE49-F238E27FC236}">
                <a16:creationId xmlns:a16="http://schemas.microsoft.com/office/drawing/2014/main" id="{13ECB398-A4F1-9137-5E35-C61AE894B6DF}"/>
              </a:ext>
            </a:extLst>
          </p:cNvPr>
          <p:cNvGraphicFramePr>
            <a:graphicFrameLocks noChangeAspect="1"/>
          </p:cNvGraphicFramePr>
          <p:nvPr>
            <p:extLst>
              <p:ext uri="{D42A27DB-BD31-4B8C-83A1-F6EECF244321}">
                <p14:modId xmlns:p14="http://schemas.microsoft.com/office/powerpoint/2010/main" val="850490935"/>
              </p:ext>
            </p:extLst>
          </p:nvPr>
        </p:nvGraphicFramePr>
        <p:xfrm>
          <a:off x="4123592" y="5039091"/>
          <a:ext cx="914400" cy="771525"/>
        </p:xfrm>
        <a:graphic>
          <a:graphicData uri="http://schemas.openxmlformats.org/presentationml/2006/ole">
            <mc:AlternateContent xmlns:mc="http://schemas.openxmlformats.org/markup-compatibility/2006">
              <mc:Choice xmlns:v="urn:schemas-microsoft-com:vml" Requires="v">
                <p:oleObj name="Document" showAsIcon="1" r:id="rId5" imgW="914400" imgH="771480" progId="Word.Document.12">
                  <p:embed/>
                </p:oleObj>
              </mc:Choice>
              <mc:Fallback>
                <p:oleObj name="Document" showAsIcon="1" r:id="rId5" imgW="914400" imgH="771480" progId="Word.Document.12">
                  <p:embed/>
                  <p:pic>
                    <p:nvPicPr>
                      <p:cNvPr id="0" name=""/>
                      <p:cNvPicPr/>
                      <p:nvPr/>
                    </p:nvPicPr>
                    <p:blipFill>
                      <a:blip r:embed="rId6"/>
                      <a:stretch>
                        <a:fillRect/>
                      </a:stretch>
                    </p:blipFill>
                    <p:spPr>
                      <a:xfrm>
                        <a:off x="4123592" y="5039091"/>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943228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Globalisation and Diversity – 1</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364472"/>
            <a:ext cx="7620000" cy="4745736"/>
          </a:xfrm>
          <a:prstGeom prst="rect">
            <a:avLst/>
          </a:prstGeom>
          <a:noFill/>
        </p:spPr>
        <p:txBody>
          <a:bodyPr wrap="square" rtlCol="0">
            <a:noAutofit/>
          </a:bodyPr>
          <a:lstStyle/>
          <a:p>
            <a:pPr marL="342900" indent="-342900">
              <a:lnSpc>
                <a:spcPct val="115000"/>
              </a:lnSpc>
              <a:buFont typeface="Arial" panose="020B0604020202020204" pitchFamily="34" charset="0"/>
              <a:buChar char="•"/>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We are increasingly connected with people from almost anywhere.</a:t>
            </a:r>
          </a:p>
          <a:p>
            <a:pPr marL="342900" indent="-342900">
              <a:lnSpc>
                <a:spcPct val="115000"/>
              </a:lnSpc>
              <a:buFont typeface="Arial" panose="020B0604020202020204" pitchFamily="34" charset="0"/>
              <a:buChar char="•"/>
            </a:pPr>
            <a:r>
              <a:rPr lang="en-AU" sz="24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rPr>
              <a:t>Globalisation involves opportunities and risks.</a:t>
            </a:r>
            <a:endPar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The move to </a:t>
            </a:r>
            <a:r>
              <a:rPr lang="en-AU" sz="24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rPr>
              <a:t>more online communication extends our reach…</a:t>
            </a:r>
          </a:p>
          <a:p>
            <a:pPr marL="342900" indent="-342900">
              <a:lnSpc>
                <a:spcPct val="115000"/>
              </a:lnSpc>
              <a:buFont typeface="Arial" panose="020B0604020202020204" pitchFamily="34" charset="0"/>
              <a:buChar char="•"/>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 and increases </a:t>
            </a:r>
            <a:r>
              <a:rPr lang="en-AU" sz="24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rPr>
              <a:t>that which </a:t>
            </a: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reaches us.</a:t>
            </a:r>
          </a:p>
          <a:p>
            <a:pPr marL="342900" indent="-342900">
              <a:lnSpc>
                <a:spcPct val="115000"/>
              </a:lnSpc>
              <a:buFont typeface="Arial" panose="020B0604020202020204" pitchFamily="34" charset="0"/>
              <a:buChar char="•"/>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What are the implications of this?</a:t>
            </a:r>
          </a:p>
          <a:p>
            <a:pPr marL="342900" indent="-342900">
              <a:lnSpc>
                <a:spcPct val="115000"/>
              </a:lnSpc>
              <a:buFont typeface="Arial" panose="020B0604020202020204" pitchFamily="34" charset="0"/>
              <a:buChar char="•"/>
            </a:pPr>
            <a:r>
              <a:rPr lang="en-AU" sz="24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rPr>
              <a:t>We are facing increasing diversity.</a:t>
            </a:r>
            <a:endPar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Why is this important?</a:t>
            </a:r>
          </a:p>
          <a:p>
            <a:pPr marL="342900" indent="-342900">
              <a:lnSpc>
                <a:spcPct val="115000"/>
              </a:lnSpc>
              <a:buFont typeface="Arial" panose="020B0604020202020204" pitchFamily="34" charset="0"/>
              <a:buChar char="•"/>
            </a:pPr>
            <a:r>
              <a:rPr lang="en-AU" sz="24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rPr>
              <a:t>What are the advantages of diversity?</a:t>
            </a:r>
            <a:endPar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342900" indent="-342900">
              <a:lnSpc>
                <a:spcPct val="115000"/>
              </a:lnSpc>
              <a:spcAft>
                <a:spcPts val="1000"/>
              </a:spcAft>
              <a:buFont typeface="Arial" panose="020B0604020202020204" pitchFamily="34" charset="0"/>
              <a:buChar char="•"/>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What can be problems linked to diversity?</a:t>
            </a:r>
          </a:p>
        </p:txBody>
      </p:sp>
      <p:pic>
        <p:nvPicPr>
          <p:cNvPr id="9" name="Picture 8" descr="Logo, company name&#10;&#10;Description automatically generated">
            <a:extLst>
              <a:ext uri="{FF2B5EF4-FFF2-40B4-BE49-F238E27FC236}">
                <a16:creationId xmlns:a16="http://schemas.microsoft.com/office/drawing/2014/main" id="{FA00D97D-116F-4A82-98DD-E7367111F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
        <p:nvSpPr>
          <p:cNvPr id="3" name="TextBox 2">
            <a:extLst>
              <a:ext uri="{FF2B5EF4-FFF2-40B4-BE49-F238E27FC236}">
                <a16:creationId xmlns:a16="http://schemas.microsoft.com/office/drawing/2014/main" id="{91BC4BF8-AEC3-761F-776F-582A00807186}"/>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BUSCOM301 Business Communication – Session 01</a:t>
            </a:r>
          </a:p>
        </p:txBody>
      </p:sp>
      <p:sp>
        <p:nvSpPr>
          <p:cNvPr id="4" name="TextBox 3">
            <a:extLst>
              <a:ext uri="{FF2B5EF4-FFF2-40B4-BE49-F238E27FC236}">
                <a16:creationId xmlns:a16="http://schemas.microsoft.com/office/drawing/2014/main" id="{154DDBD2-7C6C-2821-C2F4-91B9EA13812B}"/>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spTree>
    <p:extLst>
      <p:ext uri="{BB962C8B-B14F-4D97-AF65-F5344CB8AC3E}">
        <p14:creationId xmlns:p14="http://schemas.microsoft.com/office/powerpoint/2010/main" val="3640885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Globalisation and Diversity – 2</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524000"/>
            <a:ext cx="7620000" cy="4315968"/>
          </a:xfrm>
          <a:prstGeom prst="rect">
            <a:avLst/>
          </a:prstGeom>
          <a:noFill/>
        </p:spPr>
        <p:txBody>
          <a:bodyPr wrap="square" rtlCol="0">
            <a:noAutofit/>
          </a:bodyPr>
          <a:lstStyle/>
          <a:p>
            <a:pPr marL="342900" indent="-342900">
              <a:lnSpc>
                <a:spcPct val="115000"/>
              </a:lnSpc>
              <a:buFont typeface="Arial" panose="020B0604020202020204" pitchFamily="34" charset="0"/>
              <a:buChar char="•"/>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Advantages of globalisation and diversity include access to more information… more data… different forms of interpretation of data. </a:t>
            </a:r>
            <a:endParaRPr lang="en-AU" sz="24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pPr>
            <a:r>
              <a:rPr lang="en-AU" sz="24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rPr>
              <a:t>More data and more resources imply a need for more information on the data and the resources.</a:t>
            </a:r>
          </a:p>
          <a:p>
            <a:pPr marL="342900" indent="-342900">
              <a:lnSpc>
                <a:spcPct val="115000"/>
              </a:lnSpc>
              <a:buFont typeface="Arial" panose="020B0604020202020204" pitchFamily="34" charset="0"/>
              <a:buChar char="•"/>
            </a:pPr>
            <a:r>
              <a:rPr lang="en-AU" sz="24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rPr>
              <a:t>Information is culturally driven and may require investing in different ways to make sense of the amount and specificity of the various types and forms of information.</a:t>
            </a:r>
            <a:endPar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p:txBody>
      </p:sp>
      <p:pic>
        <p:nvPicPr>
          <p:cNvPr id="9" name="Picture 8" descr="Logo, company name&#10;&#10;Description automatically generated">
            <a:extLst>
              <a:ext uri="{FF2B5EF4-FFF2-40B4-BE49-F238E27FC236}">
                <a16:creationId xmlns:a16="http://schemas.microsoft.com/office/drawing/2014/main" id="{FA00D97D-116F-4A82-98DD-E7367111F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
        <p:nvSpPr>
          <p:cNvPr id="3" name="TextBox 2">
            <a:extLst>
              <a:ext uri="{FF2B5EF4-FFF2-40B4-BE49-F238E27FC236}">
                <a16:creationId xmlns:a16="http://schemas.microsoft.com/office/drawing/2014/main" id="{91BC4BF8-AEC3-761F-776F-582A00807186}"/>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BUSCOM301 Business Communication – Session 01</a:t>
            </a:r>
          </a:p>
        </p:txBody>
      </p:sp>
      <p:sp>
        <p:nvSpPr>
          <p:cNvPr id="4" name="TextBox 3">
            <a:extLst>
              <a:ext uri="{FF2B5EF4-FFF2-40B4-BE49-F238E27FC236}">
                <a16:creationId xmlns:a16="http://schemas.microsoft.com/office/drawing/2014/main" id="{154DDBD2-7C6C-2821-C2F4-91B9EA13812B}"/>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spTree>
    <p:extLst>
      <p:ext uri="{BB962C8B-B14F-4D97-AF65-F5344CB8AC3E}">
        <p14:creationId xmlns:p14="http://schemas.microsoft.com/office/powerpoint/2010/main" val="1709832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Intercultural Competency – 1 </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524000"/>
            <a:ext cx="7620000" cy="4315968"/>
          </a:xfrm>
          <a:prstGeom prst="rect">
            <a:avLst/>
          </a:prstGeom>
          <a:noFill/>
        </p:spPr>
        <p:txBody>
          <a:bodyPr wrap="square" rtlCol="0">
            <a:noAutofit/>
          </a:bodyPr>
          <a:lstStyle/>
          <a:p>
            <a:pPr marL="342900" indent="-342900">
              <a:lnSpc>
                <a:spcPct val="115000"/>
              </a:lnSpc>
              <a:buFont typeface="Arial" panose="020B0604020202020204" pitchFamily="34" charset="0"/>
              <a:buChar char="•"/>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The increase in diversity of information, both globally and locally, implies the importance of intercultural competency.</a:t>
            </a:r>
          </a:p>
          <a:p>
            <a:pPr marL="342900" indent="-342900">
              <a:lnSpc>
                <a:spcPct val="115000"/>
              </a:lnSpc>
              <a:buFont typeface="Arial" panose="020B0604020202020204" pitchFamily="34" charset="0"/>
              <a:buChar char="•"/>
            </a:pPr>
            <a:r>
              <a:rPr lang="en-AU" sz="24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rPr>
              <a:t>We must consider the differences between cultures and how this impacts the data its interpretation.</a:t>
            </a:r>
          </a:p>
          <a:p>
            <a:pPr marL="342900" indent="-342900">
              <a:lnSpc>
                <a:spcPct val="115000"/>
              </a:lnSpc>
              <a:buFont typeface="Arial" panose="020B0604020202020204" pitchFamily="34" charset="0"/>
              <a:buChar char="•"/>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We must </a:t>
            </a:r>
            <a:r>
              <a:rPr lang="en-AU" sz="24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rPr>
              <a:t>make sense with the information originating from a context that may be foreign.</a:t>
            </a:r>
          </a:p>
          <a:p>
            <a:pPr marL="342900" indent="-342900">
              <a:lnSpc>
                <a:spcPct val="115000"/>
              </a:lnSpc>
              <a:buFont typeface="Arial" panose="020B0604020202020204" pitchFamily="34" charset="0"/>
              <a:buChar char="•"/>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We must consider that information we provide may be used in a context different to ours.</a:t>
            </a:r>
          </a:p>
        </p:txBody>
      </p:sp>
      <p:pic>
        <p:nvPicPr>
          <p:cNvPr id="9" name="Picture 8" descr="Logo, company name&#10;&#10;Description automatically generated">
            <a:extLst>
              <a:ext uri="{FF2B5EF4-FFF2-40B4-BE49-F238E27FC236}">
                <a16:creationId xmlns:a16="http://schemas.microsoft.com/office/drawing/2014/main" id="{FA00D97D-116F-4A82-98DD-E7367111F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
        <p:nvSpPr>
          <p:cNvPr id="3" name="TextBox 2">
            <a:extLst>
              <a:ext uri="{FF2B5EF4-FFF2-40B4-BE49-F238E27FC236}">
                <a16:creationId xmlns:a16="http://schemas.microsoft.com/office/drawing/2014/main" id="{91BC4BF8-AEC3-761F-776F-582A00807186}"/>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BUSCOM301 Business Communication – Session 01</a:t>
            </a:r>
          </a:p>
        </p:txBody>
      </p:sp>
      <p:sp>
        <p:nvSpPr>
          <p:cNvPr id="4" name="TextBox 3">
            <a:extLst>
              <a:ext uri="{FF2B5EF4-FFF2-40B4-BE49-F238E27FC236}">
                <a16:creationId xmlns:a16="http://schemas.microsoft.com/office/drawing/2014/main" id="{154DDBD2-7C6C-2821-C2F4-91B9EA13812B}"/>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spTree>
    <p:extLst>
      <p:ext uri="{BB962C8B-B14F-4D97-AF65-F5344CB8AC3E}">
        <p14:creationId xmlns:p14="http://schemas.microsoft.com/office/powerpoint/2010/main" val="40145273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Intercultural Competency – 2 </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524000"/>
            <a:ext cx="7620000" cy="4315968"/>
          </a:xfrm>
          <a:prstGeom prst="rect">
            <a:avLst/>
          </a:prstGeom>
          <a:noFill/>
        </p:spPr>
        <p:txBody>
          <a:bodyPr wrap="square" rtlCol="0">
            <a:noAutofit/>
          </a:bodyPr>
          <a:lstStyle/>
          <a:p>
            <a:pPr>
              <a:lnSpc>
                <a:spcPct val="150000"/>
              </a:lnSpc>
              <a:spcBef>
                <a:spcPts val="600"/>
              </a:spcBef>
              <a:spcAft>
                <a:spcPts val="600"/>
              </a:spcAft>
            </a:pPr>
            <a:r>
              <a:rPr lang="en-AU" sz="2400" b="0" i="0" dirty="0">
                <a:solidFill>
                  <a:srgbClr val="002060"/>
                </a:solidFill>
                <a:effectLst/>
                <a:latin typeface="Bookman Old Style" panose="02050604050505020204" pitchFamily="18" charset="0"/>
              </a:rPr>
              <a:t>“lntercultural competence is the ability to function effectively across cultures, to think and act appropriately, and to communicate and work with people from different cultural backgrounds – at home or abroad.”</a:t>
            </a:r>
          </a:p>
          <a:p>
            <a:pPr>
              <a:lnSpc>
                <a:spcPct val="150000"/>
              </a:lnSpc>
              <a:spcBef>
                <a:spcPts val="600"/>
              </a:spcBef>
              <a:spcAft>
                <a:spcPts val="600"/>
              </a:spcAft>
            </a:pPr>
            <a:r>
              <a:rPr lang="en-AU"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rPr>
              <a:t>(Monash Intercultural Lab 2022, adapted from Leung, K. Ang, S. and Tan. M.L., 2014)</a:t>
            </a:r>
            <a:endParaRPr lang="en-AU"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p:txBody>
      </p:sp>
      <p:pic>
        <p:nvPicPr>
          <p:cNvPr id="9" name="Picture 8" descr="Logo, company name&#10;&#10;Description automatically generated">
            <a:extLst>
              <a:ext uri="{FF2B5EF4-FFF2-40B4-BE49-F238E27FC236}">
                <a16:creationId xmlns:a16="http://schemas.microsoft.com/office/drawing/2014/main" id="{FA00D97D-116F-4A82-98DD-E7367111F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
        <p:nvSpPr>
          <p:cNvPr id="3" name="TextBox 2">
            <a:extLst>
              <a:ext uri="{FF2B5EF4-FFF2-40B4-BE49-F238E27FC236}">
                <a16:creationId xmlns:a16="http://schemas.microsoft.com/office/drawing/2014/main" id="{91BC4BF8-AEC3-761F-776F-582A00807186}"/>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BUSCOM301 Business Communication – Session 01</a:t>
            </a:r>
          </a:p>
        </p:txBody>
      </p:sp>
      <p:sp>
        <p:nvSpPr>
          <p:cNvPr id="4" name="TextBox 3">
            <a:extLst>
              <a:ext uri="{FF2B5EF4-FFF2-40B4-BE49-F238E27FC236}">
                <a16:creationId xmlns:a16="http://schemas.microsoft.com/office/drawing/2014/main" id="{154DDBD2-7C6C-2821-C2F4-91B9EA13812B}"/>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spTree>
    <p:extLst>
      <p:ext uri="{BB962C8B-B14F-4D97-AF65-F5344CB8AC3E}">
        <p14:creationId xmlns:p14="http://schemas.microsoft.com/office/powerpoint/2010/main" val="22836221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Social Media </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365504"/>
            <a:ext cx="7620000" cy="4648200"/>
          </a:xfrm>
          <a:prstGeom prst="rect">
            <a:avLst/>
          </a:prstGeom>
          <a:noFill/>
        </p:spPr>
        <p:txBody>
          <a:bodyPr wrap="square" rtlCol="0">
            <a:noAutofit/>
          </a:bodyPr>
          <a:lstStyle/>
          <a:p>
            <a:pPr marL="342900" indent="-342900">
              <a:lnSpc>
                <a:spcPct val="115000"/>
              </a:lnSpc>
              <a:buFont typeface="Arial" panose="020B0604020202020204" pitchFamily="34" charset="0"/>
              <a:buChar char="•"/>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We </a:t>
            </a:r>
            <a:r>
              <a:rPr lang="en-AU" sz="24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rPr>
              <a:t>operate in an </a:t>
            </a: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era of social media.</a:t>
            </a:r>
          </a:p>
          <a:p>
            <a:pPr marL="342900" indent="-342900">
              <a:lnSpc>
                <a:spcPct val="115000"/>
              </a:lnSpc>
              <a:buFont typeface="Arial" panose="020B0604020202020204" pitchFamily="34" charset="0"/>
              <a:buChar char="•"/>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We must take into account the social media tools and the associated culture.</a:t>
            </a:r>
          </a:p>
          <a:p>
            <a:pPr marL="342900" indent="-342900">
              <a:lnSpc>
                <a:spcPct val="115000"/>
              </a:lnSpc>
              <a:buFont typeface="Arial" panose="020B0604020202020204" pitchFamily="34" charset="0"/>
              <a:buChar char="•"/>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We must take into account the social media policies of the workplace and the associated culture.</a:t>
            </a:r>
          </a:p>
          <a:p>
            <a:pPr marL="342900" indent="-342900">
              <a:lnSpc>
                <a:spcPct val="115000"/>
              </a:lnSpc>
              <a:buFont typeface="Arial" panose="020B0604020202020204" pitchFamily="34" charset="0"/>
              <a:buChar char="•"/>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The rules for social networking are impacted by social media.</a:t>
            </a:r>
          </a:p>
          <a:p>
            <a:pPr marL="342900" indent="-342900">
              <a:lnSpc>
                <a:spcPct val="115000"/>
              </a:lnSpc>
              <a:spcAft>
                <a:spcPts val="1000"/>
              </a:spcAft>
              <a:buFont typeface="Arial" panose="020B0604020202020204" pitchFamily="34" charset="0"/>
              <a:buChar char="•"/>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There are ethical issues associated with social media, including privacy and ownership of information.</a:t>
            </a:r>
          </a:p>
        </p:txBody>
      </p:sp>
      <p:pic>
        <p:nvPicPr>
          <p:cNvPr id="9" name="Picture 8" descr="Logo, company name&#10;&#10;Description automatically generated">
            <a:extLst>
              <a:ext uri="{FF2B5EF4-FFF2-40B4-BE49-F238E27FC236}">
                <a16:creationId xmlns:a16="http://schemas.microsoft.com/office/drawing/2014/main" id="{FA00D97D-116F-4A82-98DD-E7367111F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
        <p:nvSpPr>
          <p:cNvPr id="3" name="TextBox 2">
            <a:extLst>
              <a:ext uri="{FF2B5EF4-FFF2-40B4-BE49-F238E27FC236}">
                <a16:creationId xmlns:a16="http://schemas.microsoft.com/office/drawing/2014/main" id="{91BC4BF8-AEC3-761F-776F-582A00807186}"/>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BUSCOM301 Business Communication – Session 01</a:t>
            </a:r>
          </a:p>
        </p:txBody>
      </p:sp>
      <p:sp>
        <p:nvSpPr>
          <p:cNvPr id="4" name="TextBox 3">
            <a:extLst>
              <a:ext uri="{FF2B5EF4-FFF2-40B4-BE49-F238E27FC236}">
                <a16:creationId xmlns:a16="http://schemas.microsoft.com/office/drawing/2014/main" id="{154DDBD2-7C6C-2821-C2F4-91B9EA13812B}"/>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spTree>
    <p:extLst>
      <p:ext uri="{BB962C8B-B14F-4D97-AF65-F5344CB8AC3E}">
        <p14:creationId xmlns:p14="http://schemas.microsoft.com/office/powerpoint/2010/main" val="38064771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a:t>
            </a:r>
            <a:r>
              <a:rPr lang="en-US" b="1" spc="300" dirty="0">
                <a:solidFill>
                  <a:schemeClr val="bg1"/>
                </a:solidFill>
                <a:latin typeface="Bookman Old Style" panose="02050604050505020204" pitchFamily="18" charset="0"/>
                <a:cs typeface="Arial" panose="020B0604020202020204" pitchFamily="34" charset="0"/>
              </a:rPr>
              <a:t>BUSCOM301 - Application</a:t>
            </a: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373627"/>
            <a:ext cx="7620000" cy="4450512"/>
          </a:xfrm>
          <a:prstGeom prst="rect">
            <a:avLst/>
          </a:prstGeom>
          <a:noFill/>
        </p:spPr>
        <p:txBody>
          <a:bodyPr wrap="square" rtlCol="0">
            <a:noAutofit/>
          </a:bodyPr>
          <a:lstStyle/>
          <a:p>
            <a:r>
              <a:rPr lang="en-AU" sz="2400" b="1" dirty="0">
                <a:solidFill>
                  <a:srgbClr val="002060"/>
                </a:solidFill>
                <a:latin typeface="Bookman Old Style" panose="02050604050505020204" pitchFamily="18" charset="0"/>
                <a:cs typeface="Arial" panose="020B0604020202020204" pitchFamily="34" charset="0"/>
              </a:rPr>
              <a:t>Business Communication</a:t>
            </a:r>
          </a:p>
          <a:p>
            <a:endParaRPr lang="en-AU" sz="2400" dirty="0">
              <a:solidFill>
                <a:srgbClr val="002060"/>
              </a:solidFill>
              <a:latin typeface="Bookman Old Style" panose="02050604050505020204" pitchFamily="18" charset="0"/>
              <a:cs typeface="Arial" panose="020B0604020202020204" pitchFamily="34" charset="0"/>
            </a:endParaRPr>
          </a:p>
          <a:p>
            <a:r>
              <a:rPr lang="en-AU" sz="2400" dirty="0">
                <a:solidFill>
                  <a:srgbClr val="002060"/>
                </a:solidFill>
                <a:latin typeface="Bookman Old Style" panose="02050604050505020204" pitchFamily="18" charset="0"/>
                <a:cs typeface="Arial" panose="020B0604020202020204" pitchFamily="34" charset="0"/>
              </a:rPr>
              <a:t>This unit covers the skills and knowledge required to research, analyse, and practice communication in a work environment.</a:t>
            </a:r>
          </a:p>
          <a:p>
            <a:endParaRPr lang="en-AU" sz="2400" dirty="0">
              <a:solidFill>
                <a:srgbClr val="002060"/>
              </a:solidFill>
              <a:latin typeface="Bookman Old Style" panose="02050604050505020204" pitchFamily="18" charset="0"/>
              <a:cs typeface="Arial" panose="020B0604020202020204" pitchFamily="34" charset="0"/>
            </a:endParaRPr>
          </a:p>
          <a:p>
            <a:r>
              <a:rPr lang="en-AU" sz="2400" dirty="0">
                <a:solidFill>
                  <a:srgbClr val="002060"/>
                </a:solidFill>
                <a:latin typeface="Bookman Old Style" panose="02050604050505020204" pitchFamily="18" charset="0"/>
                <a:cs typeface="Arial" panose="020B0604020202020204" pitchFamily="34" charset="0"/>
              </a:rPr>
              <a:t>This unit applies to individuals who will work at almost any level of any organisation. </a:t>
            </a:r>
          </a:p>
          <a:p>
            <a:endParaRPr lang="en-AU" sz="2400" dirty="0">
              <a:solidFill>
                <a:srgbClr val="002060"/>
              </a:solidFill>
              <a:latin typeface="Bookman Old Style" panose="02050604050505020204" pitchFamily="18" charset="0"/>
              <a:cs typeface="Arial" panose="020B0604020202020204" pitchFamily="34" charset="0"/>
            </a:endParaRPr>
          </a:p>
          <a:p>
            <a:r>
              <a:rPr lang="en-AU" sz="2400" dirty="0">
                <a:solidFill>
                  <a:srgbClr val="002060"/>
                </a:solidFill>
                <a:latin typeface="Bookman Old Style" panose="02050604050505020204" pitchFamily="18" charset="0"/>
                <a:cs typeface="Arial" panose="020B0604020202020204" pitchFamily="34" charset="0"/>
              </a:rPr>
              <a:t>The unit provides and introduction to the various concepts and skills associated with workplace communication.</a:t>
            </a:r>
          </a:p>
        </p:txBody>
      </p:sp>
      <p:pic>
        <p:nvPicPr>
          <p:cNvPr id="9" name="Picture 8" descr="Logo, company name&#10;&#10;Description automatically generated">
            <a:extLst>
              <a:ext uri="{FF2B5EF4-FFF2-40B4-BE49-F238E27FC236}">
                <a16:creationId xmlns:a16="http://schemas.microsoft.com/office/drawing/2014/main" id="{FA00D97D-116F-4A82-98DD-E7367111F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
        <p:nvSpPr>
          <p:cNvPr id="3" name="TextBox 2">
            <a:extLst>
              <a:ext uri="{FF2B5EF4-FFF2-40B4-BE49-F238E27FC236}">
                <a16:creationId xmlns:a16="http://schemas.microsoft.com/office/drawing/2014/main" id="{35CFBE5A-7F72-539F-9763-AFDF2C64AC7E}"/>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BUSCOM301 Business Communication – Session 01</a:t>
            </a:r>
          </a:p>
        </p:txBody>
      </p:sp>
      <p:sp>
        <p:nvSpPr>
          <p:cNvPr id="4" name="TextBox 3">
            <a:extLst>
              <a:ext uri="{FF2B5EF4-FFF2-40B4-BE49-F238E27FC236}">
                <a16:creationId xmlns:a16="http://schemas.microsoft.com/office/drawing/2014/main" id="{45C9F81C-D314-9A92-4E2D-3411D89D38C8}"/>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spTree>
    <p:extLst>
      <p:ext uri="{BB962C8B-B14F-4D97-AF65-F5344CB8AC3E}">
        <p14:creationId xmlns:p14="http://schemas.microsoft.com/office/powerpoint/2010/main" val="3721820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Communication and Ethics</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365504"/>
            <a:ext cx="7620000" cy="4648200"/>
          </a:xfrm>
          <a:prstGeom prst="rect">
            <a:avLst/>
          </a:prstGeom>
          <a:noFill/>
        </p:spPr>
        <p:txBody>
          <a:bodyPr wrap="square" rtlCol="0">
            <a:noAutofit/>
          </a:bodyPr>
          <a:lstStyle/>
          <a:p>
            <a:pPr marL="342900" indent="-342900">
              <a:lnSpc>
                <a:spcPct val="115000"/>
              </a:lnSpc>
              <a:buFont typeface="Arial" panose="020B0604020202020204" pitchFamily="34" charset="0"/>
              <a:buChar char="•"/>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Ethics are critically important.</a:t>
            </a:r>
          </a:p>
          <a:p>
            <a:pPr marL="342900" indent="-342900">
              <a:lnSpc>
                <a:spcPct val="115000"/>
              </a:lnSpc>
              <a:buFont typeface="Arial" panose="020B0604020202020204" pitchFamily="34" charset="0"/>
              <a:buChar char="•"/>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Being aware of objectivity and subjectivity.</a:t>
            </a:r>
          </a:p>
          <a:p>
            <a:pPr marL="342900" indent="-342900">
              <a:lnSpc>
                <a:spcPct val="115000"/>
              </a:lnSpc>
              <a:buFont typeface="Arial" panose="020B0604020202020204" pitchFamily="34" charset="0"/>
              <a:buChar char="•"/>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Avoiding misleading facts and figures.</a:t>
            </a:r>
          </a:p>
          <a:p>
            <a:pPr marL="342900" indent="-342900">
              <a:lnSpc>
                <a:spcPct val="115000"/>
              </a:lnSpc>
              <a:buFont typeface="Arial" panose="020B0604020202020204" pitchFamily="34" charset="0"/>
              <a:buChar char="•"/>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Avoiding misleading suggestions.</a:t>
            </a:r>
          </a:p>
          <a:p>
            <a:pPr marL="342900" indent="-342900">
              <a:lnSpc>
                <a:spcPct val="115000"/>
              </a:lnSpc>
              <a:buFont typeface="Arial" panose="020B0604020202020204" pitchFamily="34" charset="0"/>
              <a:buChar char="•"/>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Respecting rights and </a:t>
            </a:r>
          </a:p>
          <a:p>
            <a:pPr marL="342900" indent="-342900">
              <a:lnSpc>
                <a:spcPct val="115000"/>
              </a:lnSpc>
              <a:buFont typeface="Arial" panose="020B0604020202020204" pitchFamily="34" charset="0"/>
              <a:buChar char="•"/>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Abiding by codes of ethics.</a:t>
            </a:r>
          </a:p>
          <a:p>
            <a:pPr marL="342900" indent="-342900">
              <a:lnSpc>
                <a:spcPct val="115000"/>
              </a:lnSpc>
              <a:buFont typeface="Arial" panose="020B0604020202020204" pitchFamily="34" charset="0"/>
              <a:buChar char="•"/>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Respecting rights and obligations.</a:t>
            </a:r>
          </a:p>
          <a:p>
            <a:pPr marL="342900" indent="-342900">
              <a:lnSpc>
                <a:spcPct val="115000"/>
              </a:lnSpc>
              <a:buFont typeface="Arial" panose="020B0604020202020204" pitchFamily="34" charset="0"/>
              <a:buChar char="•"/>
            </a:pPr>
            <a:r>
              <a:rPr lang="en-AU" sz="24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rPr>
              <a:t>Being aware of m</a:t>
            </a: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oral dilemmas.</a:t>
            </a:r>
          </a:p>
          <a:p>
            <a:pPr marL="342900" indent="-342900">
              <a:lnSpc>
                <a:spcPct val="115000"/>
              </a:lnSpc>
              <a:buFont typeface="Arial" panose="020B0604020202020204" pitchFamily="34" charset="0"/>
              <a:buChar char="•"/>
            </a:pPr>
            <a:r>
              <a:rPr lang="en-AU" sz="24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rPr>
              <a:t>Remaining accountable</a:t>
            </a: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a:t>
            </a:r>
          </a:p>
          <a:p>
            <a:pPr marL="342900" indent="-342900">
              <a:lnSpc>
                <a:spcPct val="115000"/>
              </a:lnSpc>
              <a:spcAft>
                <a:spcPts val="1000"/>
              </a:spcAft>
              <a:buFont typeface="Arial" panose="020B0604020202020204" pitchFamily="34" charset="0"/>
              <a:buChar char="•"/>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Never ignore the relevance of whom we send messages to.</a:t>
            </a:r>
          </a:p>
        </p:txBody>
      </p:sp>
      <p:pic>
        <p:nvPicPr>
          <p:cNvPr id="9" name="Picture 8" descr="Logo, company name&#10;&#10;Description automatically generated">
            <a:extLst>
              <a:ext uri="{FF2B5EF4-FFF2-40B4-BE49-F238E27FC236}">
                <a16:creationId xmlns:a16="http://schemas.microsoft.com/office/drawing/2014/main" id="{FA00D97D-116F-4A82-98DD-E7367111F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
        <p:nvSpPr>
          <p:cNvPr id="3" name="TextBox 2">
            <a:extLst>
              <a:ext uri="{FF2B5EF4-FFF2-40B4-BE49-F238E27FC236}">
                <a16:creationId xmlns:a16="http://schemas.microsoft.com/office/drawing/2014/main" id="{91BC4BF8-AEC3-761F-776F-582A00807186}"/>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BUSCOM301 Business Communication – Session 01</a:t>
            </a:r>
          </a:p>
        </p:txBody>
      </p:sp>
      <p:sp>
        <p:nvSpPr>
          <p:cNvPr id="4" name="TextBox 3">
            <a:extLst>
              <a:ext uri="{FF2B5EF4-FFF2-40B4-BE49-F238E27FC236}">
                <a16:creationId xmlns:a16="http://schemas.microsoft.com/office/drawing/2014/main" id="{154DDBD2-7C6C-2821-C2F4-91B9EA13812B}"/>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spTree>
    <p:extLst>
      <p:ext uri="{BB962C8B-B14F-4D97-AF65-F5344CB8AC3E}">
        <p14:creationId xmlns:p14="http://schemas.microsoft.com/office/powerpoint/2010/main" val="20173166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Communication Is Changing </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426464"/>
            <a:ext cx="7620000" cy="4611624"/>
          </a:xfrm>
          <a:prstGeom prst="rect">
            <a:avLst/>
          </a:prstGeom>
          <a:noFill/>
        </p:spPr>
        <p:txBody>
          <a:bodyPr wrap="square" rtlCol="0">
            <a:noAutofit/>
          </a:bodyPr>
          <a:lstStyle/>
          <a:p>
            <a:pPr marL="342900" indent="-342900">
              <a:lnSpc>
                <a:spcPts val="3200"/>
              </a:lnSpc>
              <a:buFont typeface="Arial" panose="020B0604020202020204" pitchFamily="34" charset="0"/>
              <a:buChar char="•"/>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Communication is a moving feast.</a:t>
            </a:r>
          </a:p>
          <a:p>
            <a:pPr marL="342900" indent="-342900">
              <a:lnSpc>
                <a:spcPts val="3200"/>
              </a:lnSpc>
              <a:buFont typeface="Arial" panose="020B0604020202020204" pitchFamily="34" charset="0"/>
              <a:buChar char="•"/>
            </a:pPr>
            <a:r>
              <a:rPr lang="en-AU" sz="24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rPr>
              <a:t>It can be argued that it does change with each instance of communication.</a:t>
            </a:r>
            <a:endPar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342900" indent="-342900">
              <a:lnSpc>
                <a:spcPts val="3200"/>
              </a:lnSpc>
              <a:buFont typeface="Arial" panose="020B0604020202020204" pitchFamily="34" charset="0"/>
              <a:buChar char="•"/>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Communication implies diversification.</a:t>
            </a:r>
          </a:p>
          <a:p>
            <a:pPr marL="342900" indent="-342900">
              <a:lnSpc>
                <a:spcPts val="3200"/>
              </a:lnSpc>
              <a:buFont typeface="Arial" panose="020B0604020202020204" pitchFamily="34" charset="0"/>
              <a:buChar char="•"/>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Communication implies accumulation.</a:t>
            </a:r>
          </a:p>
          <a:p>
            <a:pPr marL="342900" indent="-342900">
              <a:lnSpc>
                <a:spcPts val="3200"/>
              </a:lnSpc>
              <a:buFont typeface="Arial" panose="020B0604020202020204" pitchFamily="34" charset="0"/>
              <a:buChar char="•"/>
            </a:pP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Diversification and accumulation of data implies complex dynamics concerning the acquisition of knowledge.</a:t>
            </a:r>
          </a:p>
          <a:p>
            <a:pPr marL="342900" indent="-342900">
              <a:lnSpc>
                <a:spcPts val="3200"/>
              </a:lnSpc>
              <a:buFont typeface="Arial" panose="020B0604020202020204" pitchFamily="34" charset="0"/>
              <a:buChar char="•"/>
            </a:pPr>
            <a:r>
              <a:rPr lang="en-AU" sz="2400" dirty="0">
                <a:solidFill>
                  <a:srgbClr val="002060"/>
                </a:solidFill>
                <a:latin typeface="Bookman Old Style" panose="02050604050505020204" pitchFamily="18" charset="0"/>
                <a:ea typeface="Calibri" panose="020F0502020204030204" pitchFamily="34" charset="0"/>
                <a:cs typeface="Times New Roman" panose="02020603050405020304" pitchFamily="18" charset="0"/>
              </a:rPr>
              <a:t>The acceleration of the accumulation of data implies significant limitations on the concept of </a:t>
            </a:r>
            <a:r>
              <a:rPr lang="en-AU" sz="2400" dirty="0">
                <a:solidFill>
                  <a:srgbClr val="002060"/>
                </a:solidFill>
                <a:effectLst/>
                <a:latin typeface="Bookman Old Style" panose="02050604050505020204" pitchFamily="18" charset="0"/>
                <a:ea typeface="Calibri" panose="020F0502020204030204" pitchFamily="34" charset="0"/>
                <a:cs typeface="Times New Roman" panose="02020603050405020304" pitchFamily="18" charset="0"/>
              </a:rPr>
              <a:t>completeness of information.</a:t>
            </a:r>
          </a:p>
        </p:txBody>
      </p:sp>
      <p:pic>
        <p:nvPicPr>
          <p:cNvPr id="9" name="Picture 8" descr="Logo, company name&#10;&#10;Description automatically generated">
            <a:extLst>
              <a:ext uri="{FF2B5EF4-FFF2-40B4-BE49-F238E27FC236}">
                <a16:creationId xmlns:a16="http://schemas.microsoft.com/office/drawing/2014/main" id="{FA00D97D-116F-4A82-98DD-E7367111F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
        <p:nvSpPr>
          <p:cNvPr id="3" name="TextBox 2">
            <a:extLst>
              <a:ext uri="{FF2B5EF4-FFF2-40B4-BE49-F238E27FC236}">
                <a16:creationId xmlns:a16="http://schemas.microsoft.com/office/drawing/2014/main" id="{91BC4BF8-AEC3-761F-776F-582A00807186}"/>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BUSCOM301 Business Communication – Session 01</a:t>
            </a:r>
          </a:p>
        </p:txBody>
      </p:sp>
      <p:sp>
        <p:nvSpPr>
          <p:cNvPr id="4" name="TextBox 3">
            <a:extLst>
              <a:ext uri="{FF2B5EF4-FFF2-40B4-BE49-F238E27FC236}">
                <a16:creationId xmlns:a16="http://schemas.microsoft.com/office/drawing/2014/main" id="{154DDBD2-7C6C-2821-C2F4-91B9EA13812B}"/>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spTree>
    <p:extLst>
      <p:ext uri="{BB962C8B-B14F-4D97-AF65-F5344CB8AC3E}">
        <p14:creationId xmlns:p14="http://schemas.microsoft.com/office/powerpoint/2010/main" val="29028030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9120D8-EA8E-4C92-8270-D5F3CB6EE1F9}"/>
              </a:ext>
            </a:extLst>
          </p:cNvPr>
          <p:cNvSpPr/>
          <p:nvPr/>
        </p:nvSpPr>
        <p:spPr>
          <a:xfrm>
            <a:off x="0" y="0"/>
            <a:ext cx="9144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4988AB3D-3A0D-4EF8-A417-C02C010EB972}"/>
              </a:ext>
            </a:extLst>
          </p:cNvPr>
          <p:cNvSpPr txBox="1">
            <a:spLocks/>
          </p:cNvSpPr>
          <p:nvPr/>
        </p:nvSpPr>
        <p:spPr>
          <a:xfrm>
            <a:off x="632414" y="2722179"/>
            <a:ext cx="7745506" cy="830318"/>
          </a:xfrm>
          <a:prstGeom prst="rect">
            <a:avLst/>
          </a:prstGeom>
        </p:spPr>
        <p:txBody>
          <a:bodyPr/>
          <a:lstStyle>
            <a:lvl1pPr algn="l" defTabSz="914400" rtl="0" eaLnBrk="1" latinLnBrk="0" hangingPunct="1">
              <a:spcBef>
                <a:spcPct val="0"/>
              </a:spcBef>
              <a:buNone/>
              <a:defRPr sz="2800" b="1" kern="1200">
                <a:solidFill>
                  <a:schemeClr val="tx1">
                    <a:lumMod val="50000"/>
                    <a:lumOff val="50000"/>
                  </a:schemeClr>
                </a:solidFill>
                <a:latin typeface="+mj-lt"/>
                <a:ea typeface="+mj-ea"/>
                <a:cs typeface="+mj-cs"/>
              </a:defRPr>
            </a:lvl1pPr>
          </a:lstStyle>
          <a:p>
            <a:pPr algn="ctr">
              <a:lnSpc>
                <a:spcPct val="150000"/>
              </a:lnSpc>
            </a:pPr>
            <a:r>
              <a:rPr lang="en-AU" b="0" dirty="0">
                <a:solidFill>
                  <a:schemeClr val="bg1"/>
                </a:solidFill>
                <a:latin typeface="Bookman Old Style" panose="02050604050505020204" pitchFamily="18" charset="0"/>
                <a:cs typeface="Arial" panose="020B0604020202020204" pitchFamily="34" charset="0"/>
              </a:rPr>
              <a:t>{[(…communication barriers…)]}</a:t>
            </a:r>
          </a:p>
        </p:txBody>
      </p:sp>
    </p:spTree>
    <p:extLst>
      <p:ext uri="{BB962C8B-B14F-4D97-AF65-F5344CB8AC3E}">
        <p14:creationId xmlns:p14="http://schemas.microsoft.com/office/powerpoint/2010/main" val="35799347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9120D8-EA8E-4C92-8270-D5F3CB6EE1F9}"/>
              </a:ext>
            </a:extLst>
          </p:cNvPr>
          <p:cNvSpPr/>
          <p:nvPr/>
        </p:nvSpPr>
        <p:spPr>
          <a:xfrm>
            <a:off x="0" y="0"/>
            <a:ext cx="9144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36085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9120D8-EA8E-4C92-8270-D5F3CB6EE1F9}"/>
              </a:ext>
            </a:extLst>
          </p:cNvPr>
          <p:cNvSpPr/>
          <p:nvPr/>
        </p:nvSpPr>
        <p:spPr>
          <a:xfrm>
            <a:off x="0" y="0"/>
            <a:ext cx="9144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DDDE2B99-7559-4AAA-B66B-A7FDB04FA254}"/>
              </a:ext>
            </a:extLst>
          </p:cNvPr>
          <p:cNvSpPr txBox="1">
            <a:spLocks/>
          </p:cNvSpPr>
          <p:nvPr/>
        </p:nvSpPr>
        <p:spPr>
          <a:xfrm>
            <a:off x="1645920" y="2166421"/>
            <a:ext cx="5866227" cy="2518117"/>
          </a:xfrm>
          <a:prstGeom prst="rect">
            <a:avLst/>
          </a:prstGeom>
        </p:spPr>
        <p:txBody>
          <a:bodyPr/>
          <a:lstStyle>
            <a:lvl1pPr algn="l" defTabSz="914400" rtl="0" eaLnBrk="1" latinLnBrk="0" hangingPunct="1">
              <a:spcBef>
                <a:spcPct val="0"/>
              </a:spcBef>
              <a:buNone/>
              <a:defRPr sz="2800" b="1" kern="1200">
                <a:solidFill>
                  <a:schemeClr val="tx1">
                    <a:lumMod val="50000"/>
                    <a:lumOff val="50000"/>
                  </a:schemeClr>
                </a:solidFill>
                <a:latin typeface="+mj-lt"/>
                <a:ea typeface="+mj-ea"/>
                <a:cs typeface="+mj-cs"/>
              </a:defRPr>
            </a:lvl1pPr>
          </a:lstStyle>
          <a:p>
            <a:pPr algn="ctr">
              <a:lnSpc>
                <a:spcPct val="150000"/>
              </a:lnSpc>
            </a:pPr>
            <a:r>
              <a:rPr lang="en-US" b="0" dirty="0">
                <a:solidFill>
                  <a:schemeClr val="bg1"/>
                </a:solidFill>
                <a:latin typeface="Bookman Old Style" panose="02050604050505020204" pitchFamily="18" charset="0"/>
                <a:cs typeface="Arial" panose="020B0604020202020204" pitchFamily="34" charset="0"/>
              </a:rPr>
              <a:t>‘It could be said that t</a:t>
            </a:r>
            <a:r>
              <a:rPr lang="en-AU" b="0" dirty="0">
                <a:solidFill>
                  <a:schemeClr val="bg1"/>
                </a:solidFill>
                <a:latin typeface="Bookman Old Style" panose="02050604050505020204" pitchFamily="18" charset="0"/>
                <a:cs typeface="Arial" panose="020B0604020202020204" pitchFamily="34" charset="0"/>
              </a:rPr>
              <a:t>he first communication barrier is to be invisible.’</a:t>
            </a:r>
          </a:p>
          <a:p>
            <a:pPr algn="r">
              <a:lnSpc>
                <a:spcPct val="150000"/>
              </a:lnSpc>
            </a:pPr>
            <a:r>
              <a:rPr lang="en-US" sz="2400" b="0" dirty="0">
                <a:solidFill>
                  <a:schemeClr val="bg1"/>
                </a:solidFill>
                <a:latin typeface="Bookman Old Style" panose="02050604050505020204" pitchFamily="18" charset="0"/>
                <a:cs typeface="Arial" panose="020B0604020202020204" pitchFamily="34" charset="0"/>
              </a:rPr>
              <a:t>Pierre Van Osselaer</a:t>
            </a:r>
            <a:endParaRPr lang="en-AU" sz="2400" b="0" dirty="0">
              <a:solidFill>
                <a:schemeClr val="bg1"/>
              </a:solidFill>
              <a:latin typeface="Bookman Old Style" panose="02050604050505020204" pitchFamily="18" charset="0"/>
              <a:cs typeface="Arial" panose="020B0604020202020204" pitchFamily="34" charset="0"/>
            </a:endParaRPr>
          </a:p>
        </p:txBody>
      </p:sp>
    </p:spTree>
    <p:extLst>
      <p:ext uri="{BB962C8B-B14F-4D97-AF65-F5344CB8AC3E}">
        <p14:creationId xmlns:p14="http://schemas.microsoft.com/office/powerpoint/2010/main" val="35994582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Communication Barriers</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2023872"/>
            <a:ext cx="7620000" cy="3096768"/>
          </a:xfrm>
          <a:prstGeom prst="rect">
            <a:avLst/>
          </a:prstGeom>
          <a:noFill/>
        </p:spPr>
        <p:txBody>
          <a:bodyPr wrap="square" rtlCol="0">
            <a:noAutofit/>
          </a:bodyPr>
          <a:lstStyle/>
          <a:p>
            <a:pPr marL="342900" lvl="1" indent="-342900">
              <a:lnSpc>
                <a:spcPct val="200000"/>
              </a:lnSpc>
              <a:buFont typeface="Arial" panose="020B0604020202020204" pitchFamily="34" charset="0"/>
              <a:buChar char="•"/>
            </a:pPr>
            <a:r>
              <a:rPr lang="en-US" sz="2400" dirty="0">
                <a:solidFill>
                  <a:srgbClr val="002060"/>
                </a:solidFill>
                <a:latin typeface="Bookman Old Style" panose="02050604050505020204" pitchFamily="18" charset="0"/>
                <a:cs typeface="Arial" panose="020B0604020202020204" pitchFamily="34" charset="0"/>
              </a:rPr>
              <a:t>Physical.</a:t>
            </a:r>
          </a:p>
          <a:p>
            <a:pPr marL="342900" lvl="1" indent="-342900">
              <a:lnSpc>
                <a:spcPct val="200000"/>
              </a:lnSpc>
              <a:buFont typeface="Arial" panose="020B0604020202020204" pitchFamily="34" charset="0"/>
              <a:buChar char="•"/>
            </a:pPr>
            <a:r>
              <a:rPr lang="en-US" sz="2400" dirty="0">
                <a:solidFill>
                  <a:srgbClr val="002060"/>
                </a:solidFill>
                <a:latin typeface="Bookman Old Style" panose="02050604050505020204" pitchFamily="18" charset="0"/>
                <a:cs typeface="Arial" panose="020B0604020202020204" pitchFamily="34" charset="0"/>
              </a:rPr>
              <a:t>Environmental. </a:t>
            </a:r>
          </a:p>
          <a:p>
            <a:pPr marL="342900" lvl="1" indent="-342900">
              <a:lnSpc>
                <a:spcPct val="200000"/>
              </a:lnSpc>
              <a:buFont typeface="Arial" panose="020B0604020202020204" pitchFamily="34" charset="0"/>
              <a:buChar char="•"/>
            </a:pPr>
            <a:r>
              <a:rPr lang="en-US" sz="2400" dirty="0">
                <a:solidFill>
                  <a:srgbClr val="002060"/>
                </a:solidFill>
                <a:latin typeface="Bookman Old Style" panose="02050604050505020204" pitchFamily="18" charset="0"/>
                <a:cs typeface="Arial" panose="020B0604020202020204" pitchFamily="34" charset="0"/>
              </a:rPr>
              <a:t>Within the receiver.</a:t>
            </a:r>
          </a:p>
          <a:p>
            <a:pPr marL="342900" lvl="1" indent="-342900">
              <a:lnSpc>
                <a:spcPct val="200000"/>
              </a:lnSpc>
              <a:buFont typeface="Arial" panose="020B0604020202020204" pitchFamily="34" charset="0"/>
              <a:buChar char="•"/>
            </a:pPr>
            <a:r>
              <a:rPr lang="en-US" sz="2400" dirty="0">
                <a:solidFill>
                  <a:srgbClr val="002060"/>
                </a:solidFill>
                <a:latin typeface="Bookman Old Style" panose="02050604050505020204" pitchFamily="18" charset="0"/>
                <a:cs typeface="Arial" panose="020B0604020202020204" pitchFamily="34" charset="0"/>
              </a:rPr>
              <a:t>Within the sender.</a:t>
            </a:r>
          </a:p>
        </p:txBody>
      </p:sp>
      <p:pic>
        <p:nvPicPr>
          <p:cNvPr id="9" name="Picture 8" descr="Logo, company name&#10;&#10;Description automatically generated">
            <a:extLst>
              <a:ext uri="{FF2B5EF4-FFF2-40B4-BE49-F238E27FC236}">
                <a16:creationId xmlns:a16="http://schemas.microsoft.com/office/drawing/2014/main" id="{FA00D97D-116F-4A82-98DD-E7367111F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
        <p:nvSpPr>
          <p:cNvPr id="3" name="TextBox 2">
            <a:extLst>
              <a:ext uri="{FF2B5EF4-FFF2-40B4-BE49-F238E27FC236}">
                <a16:creationId xmlns:a16="http://schemas.microsoft.com/office/drawing/2014/main" id="{91BC4BF8-AEC3-761F-776F-582A00807186}"/>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BUSCOM301 Business Communication – Session 01</a:t>
            </a:r>
          </a:p>
        </p:txBody>
      </p:sp>
      <p:sp>
        <p:nvSpPr>
          <p:cNvPr id="4" name="TextBox 3">
            <a:extLst>
              <a:ext uri="{FF2B5EF4-FFF2-40B4-BE49-F238E27FC236}">
                <a16:creationId xmlns:a16="http://schemas.microsoft.com/office/drawing/2014/main" id="{154DDBD2-7C6C-2821-C2F4-91B9EA13812B}"/>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spTree>
    <p:extLst>
      <p:ext uri="{BB962C8B-B14F-4D97-AF65-F5344CB8AC3E}">
        <p14:creationId xmlns:p14="http://schemas.microsoft.com/office/powerpoint/2010/main" val="16493755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Physical Barriers</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828800"/>
            <a:ext cx="7620000" cy="3877056"/>
          </a:xfrm>
          <a:prstGeom prst="rect">
            <a:avLst/>
          </a:prstGeom>
          <a:noFill/>
        </p:spPr>
        <p:txBody>
          <a:bodyPr wrap="square" rtlCol="0">
            <a:noAutofit/>
          </a:bodyPr>
          <a:lstStyle/>
          <a:p>
            <a:pPr marL="342900" lvl="1" indent="-342900">
              <a:spcBef>
                <a:spcPts val="600"/>
              </a:spcBef>
              <a:spcAft>
                <a:spcPts val="600"/>
              </a:spcAft>
              <a:buFont typeface="Arial" panose="020B0604020202020204" pitchFamily="34" charset="0"/>
              <a:buChar char="•"/>
            </a:pPr>
            <a:r>
              <a:rPr lang="en-US" sz="2400" dirty="0">
                <a:solidFill>
                  <a:srgbClr val="002060"/>
                </a:solidFill>
                <a:latin typeface="Bookman Old Style" panose="02050604050505020204" pitchFamily="18" charset="0"/>
                <a:cs typeface="Arial" panose="020B0604020202020204" pitchFamily="34" charset="0"/>
              </a:rPr>
              <a:t>The physical distance between the person sending the message and the one receiving it.</a:t>
            </a:r>
          </a:p>
          <a:p>
            <a:pPr marL="342900" lvl="1" indent="-342900">
              <a:spcBef>
                <a:spcPts val="600"/>
              </a:spcBef>
              <a:spcAft>
                <a:spcPts val="600"/>
              </a:spcAft>
              <a:buFont typeface="Arial" panose="020B0604020202020204" pitchFamily="34" charset="0"/>
              <a:buChar char="•"/>
            </a:pPr>
            <a:r>
              <a:rPr lang="en-US" sz="2400" dirty="0">
                <a:solidFill>
                  <a:srgbClr val="002060"/>
                </a:solidFill>
                <a:latin typeface="Bookman Old Style" panose="02050604050505020204" pitchFamily="18" charset="0"/>
                <a:cs typeface="Arial" panose="020B0604020202020204" pitchFamily="34" charset="0"/>
              </a:rPr>
              <a:t>The medium used for the communication.</a:t>
            </a:r>
          </a:p>
          <a:p>
            <a:pPr marL="342900" lvl="1" indent="-342900">
              <a:spcBef>
                <a:spcPts val="600"/>
              </a:spcBef>
              <a:spcAft>
                <a:spcPts val="600"/>
              </a:spcAft>
              <a:buFont typeface="Arial" panose="020B0604020202020204" pitchFamily="34" charset="0"/>
              <a:buChar char="•"/>
            </a:pPr>
            <a:r>
              <a:rPr lang="en-US" sz="2400" dirty="0">
                <a:solidFill>
                  <a:srgbClr val="002060"/>
                </a:solidFill>
                <a:latin typeface="Bookman Old Style" panose="02050604050505020204" pitchFamily="18" charset="0"/>
                <a:cs typeface="Arial" panose="020B0604020202020204" pitchFamily="34" charset="0"/>
              </a:rPr>
              <a:t>The technical quality of the medium.</a:t>
            </a:r>
          </a:p>
          <a:p>
            <a:pPr marL="342900" lvl="1" indent="-342900">
              <a:spcBef>
                <a:spcPts val="600"/>
              </a:spcBef>
              <a:spcAft>
                <a:spcPts val="600"/>
              </a:spcAft>
              <a:buFont typeface="Arial" panose="020B0604020202020204" pitchFamily="34" charset="0"/>
              <a:buChar char="•"/>
            </a:pPr>
            <a:r>
              <a:rPr lang="en-US" sz="2400" dirty="0">
                <a:solidFill>
                  <a:srgbClr val="002060"/>
                </a:solidFill>
                <a:latin typeface="Bookman Old Style" panose="02050604050505020204" pitchFamily="18" charset="0"/>
                <a:cs typeface="Arial" panose="020B0604020202020204" pitchFamily="34" charset="0"/>
              </a:rPr>
              <a:t>The technical quality of the message.</a:t>
            </a:r>
          </a:p>
          <a:p>
            <a:pPr marL="342900" lvl="1" indent="-342900">
              <a:spcBef>
                <a:spcPts val="600"/>
              </a:spcBef>
              <a:spcAft>
                <a:spcPts val="600"/>
              </a:spcAft>
              <a:buFont typeface="Arial" panose="020B0604020202020204" pitchFamily="34" charset="0"/>
              <a:buChar char="•"/>
            </a:pPr>
            <a:r>
              <a:rPr lang="en-US" sz="2400" dirty="0">
                <a:solidFill>
                  <a:srgbClr val="002060"/>
                </a:solidFill>
                <a:latin typeface="Bookman Old Style" panose="02050604050505020204" pitchFamily="18" charset="0"/>
                <a:cs typeface="Arial" panose="020B0604020202020204" pitchFamily="34" charset="0"/>
              </a:rPr>
              <a:t>Issues of senses and the need for clarity… and redundancy.</a:t>
            </a:r>
          </a:p>
          <a:p>
            <a:pPr marL="342900" lvl="1" indent="-342900">
              <a:spcBef>
                <a:spcPts val="600"/>
              </a:spcBef>
              <a:spcAft>
                <a:spcPts val="600"/>
              </a:spcAft>
              <a:buFont typeface="Arial" panose="020B0604020202020204" pitchFamily="34" charset="0"/>
              <a:buChar char="•"/>
            </a:pPr>
            <a:r>
              <a:rPr lang="en-US" sz="2400" dirty="0">
                <a:solidFill>
                  <a:srgbClr val="002060"/>
                </a:solidFill>
                <a:latin typeface="Bookman Old Style" panose="02050604050505020204" pitchFamily="18" charset="0"/>
                <a:cs typeface="Arial" panose="020B0604020202020204" pitchFamily="34" charset="0"/>
              </a:rPr>
              <a:t>…</a:t>
            </a:r>
          </a:p>
        </p:txBody>
      </p:sp>
      <p:pic>
        <p:nvPicPr>
          <p:cNvPr id="9" name="Picture 8" descr="Logo, company name&#10;&#10;Description automatically generated">
            <a:extLst>
              <a:ext uri="{FF2B5EF4-FFF2-40B4-BE49-F238E27FC236}">
                <a16:creationId xmlns:a16="http://schemas.microsoft.com/office/drawing/2014/main" id="{FA00D97D-116F-4A82-98DD-E7367111F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
        <p:nvSpPr>
          <p:cNvPr id="3" name="TextBox 2">
            <a:extLst>
              <a:ext uri="{FF2B5EF4-FFF2-40B4-BE49-F238E27FC236}">
                <a16:creationId xmlns:a16="http://schemas.microsoft.com/office/drawing/2014/main" id="{91BC4BF8-AEC3-761F-776F-582A00807186}"/>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BUSCOM301 Business Communication – Session 01</a:t>
            </a:r>
          </a:p>
        </p:txBody>
      </p:sp>
      <p:sp>
        <p:nvSpPr>
          <p:cNvPr id="4" name="TextBox 3">
            <a:extLst>
              <a:ext uri="{FF2B5EF4-FFF2-40B4-BE49-F238E27FC236}">
                <a16:creationId xmlns:a16="http://schemas.microsoft.com/office/drawing/2014/main" id="{154DDBD2-7C6C-2821-C2F4-91B9EA13812B}"/>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spTree>
    <p:extLst>
      <p:ext uri="{BB962C8B-B14F-4D97-AF65-F5344CB8AC3E}">
        <p14:creationId xmlns:p14="http://schemas.microsoft.com/office/powerpoint/2010/main" val="26304459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Environmental Barriers</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572768"/>
            <a:ext cx="7620000" cy="4258056"/>
          </a:xfrm>
          <a:prstGeom prst="rect">
            <a:avLst/>
          </a:prstGeom>
          <a:noFill/>
        </p:spPr>
        <p:txBody>
          <a:bodyPr wrap="square" rtlCol="0">
            <a:noAutofit/>
          </a:bodyPr>
          <a:lstStyle/>
          <a:p>
            <a:pPr marL="342900" lvl="1" indent="-342900">
              <a:spcBef>
                <a:spcPts val="600"/>
              </a:spcBef>
              <a:spcAft>
                <a:spcPts val="600"/>
              </a:spcAft>
              <a:buFont typeface="Arial" panose="020B0604020202020204" pitchFamily="34" charset="0"/>
              <a:buChar char="•"/>
            </a:pPr>
            <a:r>
              <a:rPr lang="en-US" sz="2400" dirty="0">
                <a:solidFill>
                  <a:srgbClr val="002060"/>
                </a:solidFill>
                <a:latin typeface="Bookman Old Style" panose="02050604050505020204" pitchFamily="18" charset="0"/>
                <a:cs typeface="Arial" panose="020B0604020202020204" pitchFamily="34" charset="0"/>
              </a:rPr>
              <a:t>The place and time of the communication.</a:t>
            </a:r>
          </a:p>
          <a:p>
            <a:pPr marL="342900" lvl="1" indent="-342900">
              <a:spcBef>
                <a:spcPts val="600"/>
              </a:spcBef>
              <a:spcAft>
                <a:spcPts val="600"/>
              </a:spcAft>
              <a:buFont typeface="Arial" panose="020B0604020202020204" pitchFamily="34" charset="0"/>
              <a:buChar char="•"/>
            </a:pPr>
            <a:r>
              <a:rPr lang="en-US" sz="2400" dirty="0">
                <a:solidFill>
                  <a:srgbClr val="002060"/>
                </a:solidFill>
                <a:latin typeface="Bookman Old Style" panose="02050604050505020204" pitchFamily="18" charset="0"/>
                <a:cs typeface="Arial" panose="020B0604020202020204" pitchFamily="34" charset="0"/>
              </a:rPr>
              <a:t>The impact of the location.</a:t>
            </a:r>
          </a:p>
          <a:p>
            <a:pPr marL="342900" lvl="1" indent="-342900">
              <a:spcBef>
                <a:spcPts val="600"/>
              </a:spcBef>
              <a:spcAft>
                <a:spcPts val="600"/>
              </a:spcAft>
              <a:buFont typeface="Arial" panose="020B0604020202020204" pitchFamily="34" charset="0"/>
              <a:buChar char="•"/>
            </a:pPr>
            <a:r>
              <a:rPr lang="en-US" sz="2400" dirty="0">
                <a:solidFill>
                  <a:srgbClr val="002060"/>
                </a:solidFill>
                <a:latin typeface="Bookman Old Style" panose="02050604050505020204" pitchFamily="18" charset="0"/>
                <a:cs typeface="Arial" panose="020B0604020202020204" pitchFamily="34" charset="0"/>
              </a:rPr>
              <a:t>In impact of the immediate surroundings.</a:t>
            </a:r>
          </a:p>
          <a:p>
            <a:pPr marL="342900" lvl="1" indent="-342900">
              <a:spcBef>
                <a:spcPts val="600"/>
              </a:spcBef>
              <a:spcAft>
                <a:spcPts val="600"/>
              </a:spcAft>
              <a:buFont typeface="Arial" panose="020B0604020202020204" pitchFamily="34" charset="0"/>
              <a:buChar char="•"/>
            </a:pPr>
            <a:r>
              <a:rPr lang="en-US" sz="2400" dirty="0">
                <a:solidFill>
                  <a:srgbClr val="002060"/>
                </a:solidFill>
                <a:latin typeface="Bookman Old Style" panose="02050604050505020204" pitchFamily="18" charset="0"/>
                <a:cs typeface="Arial" panose="020B0604020202020204" pitchFamily="34" charset="0"/>
              </a:rPr>
              <a:t>The impact of the wider environment.</a:t>
            </a:r>
          </a:p>
          <a:p>
            <a:pPr marL="342900" lvl="1" indent="-342900">
              <a:spcBef>
                <a:spcPts val="600"/>
              </a:spcBef>
              <a:spcAft>
                <a:spcPts val="600"/>
              </a:spcAft>
              <a:buFont typeface="Arial" panose="020B0604020202020204" pitchFamily="34" charset="0"/>
              <a:buChar char="•"/>
            </a:pPr>
            <a:r>
              <a:rPr lang="en-US" sz="2400" dirty="0">
                <a:solidFill>
                  <a:srgbClr val="002060"/>
                </a:solidFill>
                <a:latin typeface="Bookman Old Style" panose="02050604050505020204" pitchFamily="18" charset="0"/>
                <a:cs typeface="Arial" panose="020B0604020202020204" pitchFamily="34" charset="0"/>
              </a:rPr>
              <a:t>The potential impact of disruption.</a:t>
            </a:r>
          </a:p>
          <a:p>
            <a:pPr marL="342900" lvl="1" indent="-342900">
              <a:spcBef>
                <a:spcPts val="600"/>
              </a:spcBef>
              <a:spcAft>
                <a:spcPts val="600"/>
              </a:spcAft>
              <a:buFont typeface="Arial" panose="020B0604020202020204" pitchFamily="34" charset="0"/>
              <a:buChar char="•"/>
            </a:pPr>
            <a:r>
              <a:rPr lang="en-US" sz="2400" dirty="0">
                <a:solidFill>
                  <a:srgbClr val="002060"/>
                </a:solidFill>
                <a:latin typeface="Bookman Old Style" panose="02050604050505020204" pitchFamily="18" charset="0"/>
                <a:cs typeface="Arial" panose="020B0604020202020204" pitchFamily="34" charset="0"/>
              </a:rPr>
              <a:t>Issues of interference and its impact on the ability to receive the message and the ability to make sense of it.</a:t>
            </a:r>
          </a:p>
          <a:p>
            <a:pPr marL="342900" lvl="1" indent="-342900">
              <a:spcBef>
                <a:spcPts val="600"/>
              </a:spcBef>
              <a:spcAft>
                <a:spcPts val="600"/>
              </a:spcAft>
              <a:buFont typeface="Arial" panose="020B0604020202020204" pitchFamily="34" charset="0"/>
              <a:buChar char="•"/>
            </a:pPr>
            <a:r>
              <a:rPr lang="en-US" sz="2400" dirty="0">
                <a:solidFill>
                  <a:srgbClr val="002060"/>
                </a:solidFill>
                <a:latin typeface="Bookman Old Style" panose="02050604050505020204" pitchFamily="18" charset="0"/>
                <a:cs typeface="Arial" panose="020B0604020202020204" pitchFamily="34" charset="0"/>
              </a:rPr>
              <a:t>…</a:t>
            </a:r>
          </a:p>
        </p:txBody>
      </p:sp>
      <p:pic>
        <p:nvPicPr>
          <p:cNvPr id="9" name="Picture 8" descr="Logo, company name&#10;&#10;Description automatically generated">
            <a:extLst>
              <a:ext uri="{FF2B5EF4-FFF2-40B4-BE49-F238E27FC236}">
                <a16:creationId xmlns:a16="http://schemas.microsoft.com/office/drawing/2014/main" id="{FA00D97D-116F-4A82-98DD-E7367111F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
        <p:nvSpPr>
          <p:cNvPr id="3" name="TextBox 2">
            <a:extLst>
              <a:ext uri="{FF2B5EF4-FFF2-40B4-BE49-F238E27FC236}">
                <a16:creationId xmlns:a16="http://schemas.microsoft.com/office/drawing/2014/main" id="{91BC4BF8-AEC3-761F-776F-582A00807186}"/>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BUSCOM301 Business Communication – Session 01</a:t>
            </a:r>
          </a:p>
        </p:txBody>
      </p:sp>
      <p:sp>
        <p:nvSpPr>
          <p:cNvPr id="4" name="TextBox 3">
            <a:extLst>
              <a:ext uri="{FF2B5EF4-FFF2-40B4-BE49-F238E27FC236}">
                <a16:creationId xmlns:a16="http://schemas.microsoft.com/office/drawing/2014/main" id="{154DDBD2-7C6C-2821-C2F4-91B9EA13812B}"/>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spTree>
    <p:extLst>
      <p:ext uri="{BB962C8B-B14F-4D97-AF65-F5344CB8AC3E}">
        <p14:creationId xmlns:p14="http://schemas.microsoft.com/office/powerpoint/2010/main" val="352232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Barriers Within the Receiver</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304544"/>
            <a:ext cx="7620000" cy="4742688"/>
          </a:xfrm>
          <a:prstGeom prst="rect">
            <a:avLst/>
          </a:prstGeom>
          <a:noFill/>
        </p:spPr>
        <p:txBody>
          <a:bodyPr wrap="square" rtlCol="0">
            <a:noAutofit/>
          </a:bodyPr>
          <a:lstStyle/>
          <a:p>
            <a:pPr marL="342900" lvl="1" indent="-342900">
              <a:spcBef>
                <a:spcPts val="600"/>
              </a:spcBef>
              <a:spcAft>
                <a:spcPts val="600"/>
              </a:spcAft>
              <a:buFont typeface="Arial" panose="020B0604020202020204" pitchFamily="34" charset="0"/>
              <a:buChar char="•"/>
            </a:pPr>
            <a:r>
              <a:rPr lang="en-US" sz="2400" dirty="0">
                <a:solidFill>
                  <a:srgbClr val="002060"/>
                </a:solidFill>
                <a:latin typeface="Bookman Old Style" panose="02050604050505020204" pitchFamily="18" charset="0"/>
                <a:cs typeface="Arial" panose="020B0604020202020204" pitchFamily="34" charset="0"/>
              </a:rPr>
              <a:t>The receiver of the message may have  difficulties due to: </a:t>
            </a:r>
          </a:p>
          <a:p>
            <a:pPr marL="800100" lvl="2" indent="-342900">
              <a:spcBef>
                <a:spcPts val="600"/>
              </a:spcBef>
              <a:spcAft>
                <a:spcPts val="600"/>
              </a:spcAft>
              <a:buFont typeface="Courier New" panose="02070309020205020404" pitchFamily="49" charset="0"/>
              <a:buChar char="o"/>
            </a:pPr>
            <a:r>
              <a:rPr lang="en-US" sz="2400" dirty="0">
                <a:solidFill>
                  <a:srgbClr val="002060"/>
                </a:solidFill>
                <a:latin typeface="Bookman Old Style" panose="02050604050505020204" pitchFamily="18" charset="0"/>
                <a:cs typeface="Arial" panose="020B0604020202020204" pitchFamily="34" charset="0"/>
              </a:rPr>
              <a:t>limited sensory functions.</a:t>
            </a:r>
          </a:p>
          <a:p>
            <a:pPr marL="800100" lvl="2" indent="-342900">
              <a:spcBef>
                <a:spcPts val="600"/>
              </a:spcBef>
              <a:spcAft>
                <a:spcPts val="600"/>
              </a:spcAft>
              <a:buFont typeface="Courier New" panose="02070309020205020404" pitchFamily="49" charset="0"/>
              <a:buChar char="o"/>
            </a:pPr>
            <a:r>
              <a:rPr lang="en-US" sz="2400" dirty="0">
                <a:solidFill>
                  <a:srgbClr val="002060"/>
                </a:solidFill>
                <a:latin typeface="Bookman Old Style" panose="02050604050505020204" pitchFamily="18" charset="0"/>
                <a:cs typeface="Arial" panose="020B0604020202020204" pitchFamily="34" charset="0"/>
              </a:rPr>
              <a:t>limited familiarity with the environment.</a:t>
            </a:r>
          </a:p>
          <a:p>
            <a:pPr marL="800100" lvl="2" indent="-342900">
              <a:spcBef>
                <a:spcPts val="600"/>
              </a:spcBef>
              <a:spcAft>
                <a:spcPts val="600"/>
              </a:spcAft>
              <a:buFont typeface="Courier New" panose="02070309020205020404" pitchFamily="49" charset="0"/>
              <a:buChar char="o"/>
            </a:pPr>
            <a:r>
              <a:rPr lang="en-US" sz="2400" dirty="0">
                <a:solidFill>
                  <a:srgbClr val="002060"/>
                </a:solidFill>
                <a:latin typeface="Bookman Old Style" panose="02050604050505020204" pitchFamily="18" charset="0"/>
                <a:cs typeface="Arial" panose="020B0604020202020204" pitchFamily="34" charset="0"/>
              </a:rPr>
              <a:t>limited familiarity with the medium.</a:t>
            </a:r>
          </a:p>
          <a:p>
            <a:pPr marL="800100" lvl="2" indent="-342900">
              <a:spcBef>
                <a:spcPts val="600"/>
              </a:spcBef>
              <a:spcAft>
                <a:spcPts val="600"/>
              </a:spcAft>
              <a:buFont typeface="Courier New" panose="02070309020205020404" pitchFamily="49" charset="0"/>
              <a:buChar char="o"/>
            </a:pPr>
            <a:r>
              <a:rPr lang="en-US" sz="2400" dirty="0">
                <a:solidFill>
                  <a:srgbClr val="002060"/>
                </a:solidFill>
                <a:latin typeface="Bookman Old Style" panose="02050604050505020204" pitchFamily="18" charset="0"/>
                <a:cs typeface="Arial" panose="020B0604020202020204" pitchFamily="34" charset="0"/>
              </a:rPr>
              <a:t>limited familiarity with the message format.</a:t>
            </a:r>
          </a:p>
          <a:p>
            <a:pPr marL="800100" lvl="2" indent="-342900">
              <a:spcBef>
                <a:spcPts val="600"/>
              </a:spcBef>
              <a:spcAft>
                <a:spcPts val="600"/>
              </a:spcAft>
              <a:buFont typeface="Courier New" panose="02070309020205020404" pitchFamily="49" charset="0"/>
              <a:buChar char="o"/>
            </a:pPr>
            <a:r>
              <a:rPr lang="en-US" sz="2400" dirty="0">
                <a:solidFill>
                  <a:srgbClr val="002060"/>
                </a:solidFill>
                <a:latin typeface="Bookman Old Style" panose="02050604050505020204" pitchFamily="18" charset="0"/>
                <a:cs typeface="Arial" panose="020B0604020202020204" pitchFamily="34" charset="0"/>
              </a:rPr>
              <a:t>limited familiarity with the concepts. </a:t>
            </a:r>
          </a:p>
          <a:p>
            <a:pPr marL="342900" lvl="1" indent="-342900">
              <a:spcBef>
                <a:spcPts val="600"/>
              </a:spcBef>
              <a:spcAft>
                <a:spcPts val="600"/>
              </a:spcAft>
              <a:buFont typeface="Arial" panose="020B0604020202020204" pitchFamily="34" charset="0"/>
              <a:buChar char="•"/>
            </a:pPr>
            <a:r>
              <a:rPr lang="en-US" sz="2400" dirty="0">
                <a:solidFill>
                  <a:srgbClr val="002060"/>
                </a:solidFill>
                <a:latin typeface="Bookman Old Style" panose="02050604050505020204" pitchFamily="18" charset="0"/>
                <a:cs typeface="Arial" panose="020B0604020202020204" pitchFamily="34" charset="0"/>
              </a:rPr>
              <a:t>The receiver may have preconceptions or value issues causing dissonance with the message.</a:t>
            </a:r>
          </a:p>
          <a:p>
            <a:pPr marL="342900" lvl="1" indent="-342900">
              <a:spcBef>
                <a:spcPts val="600"/>
              </a:spcBef>
              <a:spcAft>
                <a:spcPts val="600"/>
              </a:spcAft>
              <a:buFont typeface="Arial" panose="020B0604020202020204" pitchFamily="34" charset="0"/>
              <a:buChar char="•"/>
            </a:pPr>
            <a:r>
              <a:rPr lang="en-US" sz="2400" dirty="0">
                <a:solidFill>
                  <a:srgbClr val="002060"/>
                </a:solidFill>
                <a:latin typeface="Bookman Old Style" panose="02050604050505020204" pitchFamily="18" charset="0"/>
                <a:cs typeface="Arial" panose="020B0604020202020204" pitchFamily="34" charset="0"/>
              </a:rPr>
              <a:t>…</a:t>
            </a:r>
          </a:p>
        </p:txBody>
      </p:sp>
      <p:pic>
        <p:nvPicPr>
          <p:cNvPr id="9" name="Picture 8" descr="Logo, company name&#10;&#10;Description automatically generated">
            <a:extLst>
              <a:ext uri="{FF2B5EF4-FFF2-40B4-BE49-F238E27FC236}">
                <a16:creationId xmlns:a16="http://schemas.microsoft.com/office/drawing/2014/main" id="{FA00D97D-116F-4A82-98DD-E7367111F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
        <p:nvSpPr>
          <p:cNvPr id="3" name="TextBox 2">
            <a:extLst>
              <a:ext uri="{FF2B5EF4-FFF2-40B4-BE49-F238E27FC236}">
                <a16:creationId xmlns:a16="http://schemas.microsoft.com/office/drawing/2014/main" id="{91BC4BF8-AEC3-761F-776F-582A00807186}"/>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BUSCOM301 Business Communication – Session 01</a:t>
            </a:r>
          </a:p>
        </p:txBody>
      </p:sp>
      <p:sp>
        <p:nvSpPr>
          <p:cNvPr id="4" name="TextBox 3">
            <a:extLst>
              <a:ext uri="{FF2B5EF4-FFF2-40B4-BE49-F238E27FC236}">
                <a16:creationId xmlns:a16="http://schemas.microsoft.com/office/drawing/2014/main" id="{154DDBD2-7C6C-2821-C2F4-91B9EA13812B}"/>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spTree>
    <p:extLst>
      <p:ext uri="{BB962C8B-B14F-4D97-AF65-F5344CB8AC3E}">
        <p14:creationId xmlns:p14="http://schemas.microsoft.com/office/powerpoint/2010/main" val="163188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Barriers Within the Sender</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304544"/>
            <a:ext cx="7620000" cy="4742688"/>
          </a:xfrm>
          <a:prstGeom prst="rect">
            <a:avLst/>
          </a:prstGeom>
          <a:noFill/>
        </p:spPr>
        <p:txBody>
          <a:bodyPr wrap="square" rtlCol="0">
            <a:noAutofit/>
          </a:bodyPr>
          <a:lstStyle/>
          <a:p>
            <a:pPr marL="342900" lvl="1" indent="-342900">
              <a:spcBef>
                <a:spcPts val="600"/>
              </a:spcBef>
              <a:spcAft>
                <a:spcPts val="600"/>
              </a:spcAft>
              <a:buFont typeface="Arial" panose="020B0604020202020204" pitchFamily="34" charset="0"/>
              <a:buChar char="•"/>
            </a:pPr>
            <a:r>
              <a:rPr lang="en-US" sz="2400" dirty="0">
                <a:solidFill>
                  <a:srgbClr val="002060"/>
                </a:solidFill>
                <a:latin typeface="Bookman Old Style" panose="02050604050505020204" pitchFamily="18" charset="0"/>
                <a:cs typeface="Arial" panose="020B0604020202020204" pitchFamily="34" charset="0"/>
              </a:rPr>
              <a:t>The sender of the message may have  difficulties due to: </a:t>
            </a:r>
          </a:p>
          <a:p>
            <a:pPr marL="800100" lvl="2" indent="-342900">
              <a:spcBef>
                <a:spcPts val="600"/>
              </a:spcBef>
              <a:spcAft>
                <a:spcPts val="600"/>
              </a:spcAft>
              <a:buFont typeface="Courier New" panose="02070309020205020404" pitchFamily="49" charset="0"/>
              <a:buChar char="o"/>
            </a:pPr>
            <a:r>
              <a:rPr lang="en-US" sz="2400" dirty="0">
                <a:solidFill>
                  <a:srgbClr val="002060"/>
                </a:solidFill>
                <a:latin typeface="Bookman Old Style" panose="02050604050505020204" pitchFamily="18" charset="0"/>
                <a:cs typeface="Arial" panose="020B0604020202020204" pitchFamily="34" charset="0"/>
              </a:rPr>
              <a:t>limited sensory functions.</a:t>
            </a:r>
          </a:p>
          <a:p>
            <a:pPr marL="800100" lvl="2" indent="-342900">
              <a:spcBef>
                <a:spcPts val="600"/>
              </a:spcBef>
              <a:spcAft>
                <a:spcPts val="600"/>
              </a:spcAft>
              <a:buFont typeface="Courier New" panose="02070309020205020404" pitchFamily="49" charset="0"/>
              <a:buChar char="o"/>
            </a:pPr>
            <a:r>
              <a:rPr lang="en-US" sz="2400" dirty="0">
                <a:solidFill>
                  <a:srgbClr val="002060"/>
                </a:solidFill>
                <a:latin typeface="Bookman Old Style" panose="02050604050505020204" pitchFamily="18" charset="0"/>
                <a:cs typeface="Arial" panose="020B0604020202020204" pitchFamily="34" charset="0"/>
              </a:rPr>
              <a:t>limited familiarity with the environment.</a:t>
            </a:r>
          </a:p>
          <a:p>
            <a:pPr marL="800100" lvl="2" indent="-342900">
              <a:spcBef>
                <a:spcPts val="600"/>
              </a:spcBef>
              <a:spcAft>
                <a:spcPts val="600"/>
              </a:spcAft>
              <a:buFont typeface="Courier New" panose="02070309020205020404" pitchFamily="49" charset="0"/>
              <a:buChar char="o"/>
            </a:pPr>
            <a:r>
              <a:rPr lang="en-US" sz="2400" dirty="0">
                <a:solidFill>
                  <a:srgbClr val="002060"/>
                </a:solidFill>
                <a:latin typeface="Bookman Old Style" panose="02050604050505020204" pitchFamily="18" charset="0"/>
                <a:cs typeface="Arial" panose="020B0604020202020204" pitchFamily="34" charset="0"/>
              </a:rPr>
              <a:t>limited familiarity with the medium.</a:t>
            </a:r>
          </a:p>
          <a:p>
            <a:pPr marL="800100" lvl="2" indent="-342900">
              <a:spcBef>
                <a:spcPts val="600"/>
              </a:spcBef>
              <a:spcAft>
                <a:spcPts val="600"/>
              </a:spcAft>
              <a:buFont typeface="Courier New" panose="02070309020205020404" pitchFamily="49" charset="0"/>
              <a:buChar char="o"/>
            </a:pPr>
            <a:r>
              <a:rPr lang="en-US" sz="2400" dirty="0">
                <a:solidFill>
                  <a:srgbClr val="002060"/>
                </a:solidFill>
                <a:latin typeface="Bookman Old Style" panose="02050604050505020204" pitchFamily="18" charset="0"/>
                <a:cs typeface="Arial" panose="020B0604020202020204" pitchFamily="34" charset="0"/>
              </a:rPr>
              <a:t>limited familiarity with the message format.</a:t>
            </a:r>
          </a:p>
          <a:p>
            <a:pPr marL="800100" lvl="2" indent="-342900">
              <a:spcBef>
                <a:spcPts val="600"/>
              </a:spcBef>
              <a:spcAft>
                <a:spcPts val="600"/>
              </a:spcAft>
              <a:buFont typeface="Courier New" panose="02070309020205020404" pitchFamily="49" charset="0"/>
              <a:buChar char="o"/>
            </a:pPr>
            <a:r>
              <a:rPr lang="en-US" sz="2400" dirty="0">
                <a:solidFill>
                  <a:srgbClr val="002060"/>
                </a:solidFill>
                <a:latin typeface="Bookman Old Style" panose="02050604050505020204" pitchFamily="18" charset="0"/>
                <a:cs typeface="Arial" panose="020B0604020202020204" pitchFamily="34" charset="0"/>
              </a:rPr>
              <a:t>limited familiarity with the concepts. </a:t>
            </a:r>
          </a:p>
          <a:p>
            <a:pPr marL="342900" lvl="1" indent="-342900">
              <a:spcBef>
                <a:spcPts val="600"/>
              </a:spcBef>
              <a:spcAft>
                <a:spcPts val="600"/>
              </a:spcAft>
              <a:buFont typeface="Arial" panose="020B0604020202020204" pitchFamily="34" charset="0"/>
              <a:buChar char="•"/>
            </a:pPr>
            <a:r>
              <a:rPr lang="en-US" sz="2400" dirty="0">
                <a:solidFill>
                  <a:srgbClr val="002060"/>
                </a:solidFill>
                <a:latin typeface="Bookman Old Style" panose="02050604050505020204" pitchFamily="18" charset="0"/>
                <a:cs typeface="Arial" panose="020B0604020202020204" pitchFamily="34" charset="0"/>
              </a:rPr>
              <a:t>The sender may have preconceptions or value issues causing dissonance with the audience.</a:t>
            </a:r>
          </a:p>
          <a:p>
            <a:pPr marL="342900" lvl="1" indent="-342900">
              <a:spcBef>
                <a:spcPts val="600"/>
              </a:spcBef>
              <a:spcAft>
                <a:spcPts val="600"/>
              </a:spcAft>
              <a:buFont typeface="Arial" panose="020B0604020202020204" pitchFamily="34" charset="0"/>
              <a:buChar char="•"/>
            </a:pPr>
            <a:r>
              <a:rPr lang="en-US" sz="2400" dirty="0">
                <a:solidFill>
                  <a:srgbClr val="002060"/>
                </a:solidFill>
                <a:latin typeface="Bookman Old Style" panose="02050604050505020204" pitchFamily="18" charset="0"/>
                <a:cs typeface="Arial" panose="020B0604020202020204" pitchFamily="34" charset="0"/>
              </a:rPr>
              <a:t>…</a:t>
            </a:r>
          </a:p>
        </p:txBody>
      </p:sp>
      <p:pic>
        <p:nvPicPr>
          <p:cNvPr id="9" name="Picture 8" descr="Logo, company name&#10;&#10;Description automatically generated">
            <a:extLst>
              <a:ext uri="{FF2B5EF4-FFF2-40B4-BE49-F238E27FC236}">
                <a16:creationId xmlns:a16="http://schemas.microsoft.com/office/drawing/2014/main" id="{FA00D97D-116F-4A82-98DD-E7367111F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
        <p:nvSpPr>
          <p:cNvPr id="3" name="TextBox 2">
            <a:extLst>
              <a:ext uri="{FF2B5EF4-FFF2-40B4-BE49-F238E27FC236}">
                <a16:creationId xmlns:a16="http://schemas.microsoft.com/office/drawing/2014/main" id="{91BC4BF8-AEC3-761F-776F-582A00807186}"/>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BUSCOM301 Business Communication – Session 01</a:t>
            </a:r>
          </a:p>
        </p:txBody>
      </p:sp>
      <p:sp>
        <p:nvSpPr>
          <p:cNvPr id="4" name="TextBox 3">
            <a:extLst>
              <a:ext uri="{FF2B5EF4-FFF2-40B4-BE49-F238E27FC236}">
                <a16:creationId xmlns:a16="http://schemas.microsoft.com/office/drawing/2014/main" id="{154DDBD2-7C6C-2821-C2F4-91B9EA13812B}"/>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spTree>
    <p:extLst>
      <p:ext uri="{BB962C8B-B14F-4D97-AF65-F5344CB8AC3E}">
        <p14:creationId xmlns:p14="http://schemas.microsoft.com/office/powerpoint/2010/main" val="36547970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a:t>
            </a:r>
            <a:r>
              <a:rPr lang="en-US" b="1" spc="300" dirty="0">
                <a:solidFill>
                  <a:schemeClr val="bg1"/>
                </a:solidFill>
                <a:latin typeface="Bookman Old Style" panose="02050604050505020204" pitchFamily="18" charset="0"/>
                <a:cs typeface="Arial" panose="020B0604020202020204" pitchFamily="34" charset="0"/>
              </a:rPr>
              <a:t>BUSCOM301 - Sessions</a:t>
            </a: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665027"/>
            <a:ext cx="7620000" cy="4145464"/>
          </a:xfrm>
          <a:prstGeom prst="rect">
            <a:avLst/>
          </a:prstGeom>
          <a:noFill/>
        </p:spPr>
        <p:txBody>
          <a:bodyPr wrap="square" rtlCol="0">
            <a:noAutofit/>
          </a:bodyPr>
          <a:lstStyle/>
          <a:p>
            <a:pPr>
              <a:lnSpc>
                <a:spcPct val="150000"/>
              </a:lnSpc>
            </a:pPr>
            <a:r>
              <a:rPr lang="en-AU" sz="2400" b="1" dirty="0">
                <a:solidFill>
                  <a:srgbClr val="002060"/>
                </a:solidFill>
                <a:latin typeface="Bookman Old Style" panose="02050604050505020204" pitchFamily="18" charset="0"/>
                <a:cs typeface="Arial" panose="020B0604020202020204" pitchFamily="34" charset="0"/>
              </a:rPr>
              <a:t>Business Communication</a:t>
            </a:r>
            <a:endParaRPr lang="en-AU" sz="2400" dirty="0">
              <a:solidFill>
                <a:srgbClr val="002060"/>
              </a:solidFill>
              <a:latin typeface="Bookman Old Style" panose="02050604050505020204" pitchFamily="18" charset="0"/>
              <a:cs typeface="Arial" panose="020B0604020202020204" pitchFamily="34" charset="0"/>
            </a:endParaRPr>
          </a:p>
          <a:p>
            <a:pPr marL="457200" indent="-457200">
              <a:lnSpc>
                <a:spcPct val="150000"/>
              </a:lnSpc>
              <a:buAutoNum type="arabicPeriod"/>
            </a:pPr>
            <a:r>
              <a:rPr lang="en-AU" sz="2400" dirty="0">
                <a:solidFill>
                  <a:srgbClr val="002060"/>
                </a:solidFill>
                <a:latin typeface="Bookman Old Style" panose="02050604050505020204" pitchFamily="18" charset="0"/>
                <a:cs typeface="Arial" panose="020B0604020202020204" pitchFamily="34" charset="0"/>
              </a:rPr>
              <a:t>Workplace Communication Principles</a:t>
            </a:r>
          </a:p>
          <a:p>
            <a:pPr marL="457200" indent="-457200">
              <a:lnSpc>
                <a:spcPct val="150000"/>
              </a:lnSpc>
              <a:buAutoNum type="arabicPeriod"/>
            </a:pPr>
            <a:r>
              <a:rPr lang="en-AU" sz="2400" dirty="0">
                <a:solidFill>
                  <a:srgbClr val="002060"/>
                </a:solidFill>
                <a:latin typeface="Bookman Old Style" panose="02050604050505020204" pitchFamily="18" charset="0"/>
                <a:cs typeface="Arial" panose="020B0604020202020204" pitchFamily="34" charset="0"/>
              </a:rPr>
              <a:t>Effective Workplace Relationships</a:t>
            </a:r>
          </a:p>
          <a:p>
            <a:pPr marL="457200" indent="-457200">
              <a:lnSpc>
                <a:spcPct val="150000"/>
              </a:lnSpc>
              <a:buAutoNum type="arabicPeriod"/>
            </a:pPr>
            <a:r>
              <a:rPr lang="en-AU" sz="2400" dirty="0">
                <a:solidFill>
                  <a:srgbClr val="002060"/>
                </a:solidFill>
                <a:latin typeface="Bookman Old Style" panose="02050604050505020204" pitchFamily="18" charset="0"/>
                <a:cs typeface="Arial" panose="020B0604020202020204" pitchFamily="34" charset="0"/>
              </a:rPr>
              <a:t>Organise and Manage Meetings</a:t>
            </a:r>
          </a:p>
          <a:p>
            <a:pPr marL="457200" indent="-457200">
              <a:lnSpc>
                <a:spcPct val="150000"/>
              </a:lnSpc>
              <a:buAutoNum type="arabicPeriod"/>
            </a:pPr>
            <a:r>
              <a:rPr lang="en-AU" sz="2400" dirty="0">
                <a:solidFill>
                  <a:srgbClr val="002060"/>
                </a:solidFill>
                <a:latin typeface="Bookman Old Style" panose="02050604050505020204" pitchFamily="18" charset="0"/>
                <a:cs typeface="Arial" panose="020B0604020202020204" pitchFamily="34" charset="0"/>
              </a:rPr>
              <a:t>Written Communication</a:t>
            </a:r>
          </a:p>
          <a:p>
            <a:pPr marL="457200" indent="-457200">
              <a:lnSpc>
                <a:spcPct val="150000"/>
              </a:lnSpc>
              <a:buAutoNum type="arabicPeriod"/>
            </a:pPr>
            <a:r>
              <a:rPr lang="en-AU" sz="2400" dirty="0">
                <a:solidFill>
                  <a:srgbClr val="002060"/>
                </a:solidFill>
                <a:latin typeface="Bookman Old Style" panose="02050604050505020204" pitchFamily="18" charset="0"/>
                <a:cs typeface="Arial" panose="020B0604020202020204" pitchFamily="34" charset="0"/>
              </a:rPr>
              <a:t>Oral Communication</a:t>
            </a:r>
          </a:p>
          <a:p>
            <a:pPr marL="457200" indent="-457200">
              <a:lnSpc>
                <a:spcPct val="150000"/>
              </a:lnSpc>
              <a:buAutoNum type="arabicPeriod"/>
            </a:pPr>
            <a:r>
              <a:rPr lang="en-AU" sz="2400" dirty="0">
                <a:solidFill>
                  <a:srgbClr val="002060"/>
                </a:solidFill>
                <a:latin typeface="Bookman Old Style" panose="02050604050505020204" pitchFamily="18" charset="0"/>
                <a:cs typeface="Arial" panose="020B0604020202020204" pitchFamily="34" charset="0"/>
              </a:rPr>
              <a:t>Graphic Communication</a:t>
            </a:r>
          </a:p>
        </p:txBody>
      </p:sp>
      <p:pic>
        <p:nvPicPr>
          <p:cNvPr id="9" name="Picture 8" descr="Logo, company name&#10;&#10;Description automatically generated">
            <a:extLst>
              <a:ext uri="{FF2B5EF4-FFF2-40B4-BE49-F238E27FC236}">
                <a16:creationId xmlns:a16="http://schemas.microsoft.com/office/drawing/2014/main" id="{FA00D97D-116F-4A82-98DD-E7367111F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
        <p:nvSpPr>
          <p:cNvPr id="3" name="TextBox 2">
            <a:extLst>
              <a:ext uri="{FF2B5EF4-FFF2-40B4-BE49-F238E27FC236}">
                <a16:creationId xmlns:a16="http://schemas.microsoft.com/office/drawing/2014/main" id="{E8B4E23C-2D56-8732-3986-7B37E90884BB}"/>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BUSCOM301 Business Communication – Session 01</a:t>
            </a:r>
          </a:p>
        </p:txBody>
      </p:sp>
      <p:sp>
        <p:nvSpPr>
          <p:cNvPr id="4" name="TextBox 3">
            <a:extLst>
              <a:ext uri="{FF2B5EF4-FFF2-40B4-BE49-F238E27FC236}">
                <a16:creationId xmlns:a16="http://schemas.microsoft.com/office/drawing/2014/main" id="{9B1927D0-ED21-85EE-9C53-EB12B774DA0D}"/>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spTree>
    <p:extLst>
      <p:ext uri="{BB962C8B-B14F-4D97-AF65-F5344CB8AC3E}">
        <p14:creationId xmlns:p14="http://schemas.microsoft.com/office/powerpoint/2010/main" val="36265806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Consistency of Barriers</a:t>
            </a:r>
            <a:endParaRPr lang="en-US" b="1" spc="300" dirty="0">
              <a:solidFill>
                <a:schemeClr val="bg1"/>
              </a:solidFill>
              <a:latin typeface="Bookman Old Style" panose="02050604050505020204" pitchFamily="18" charset="0"/>
              <a:cs typeface="Arial" panose="020B0604020202020204" pitchFamily="34" charset="0"/>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304544"/>
            <a:ext cx="7620000" cy="4742688"/>
          </a:xfrm>
          <a:prstGeom prst="rect">
            <a:avLst/>
          </a:prstGeom>
          <a:noFill/>
        </p:spPr>
        <p:txBody>
          <a:bodyPr wrap="square" rtlCol="0">
            <a:noAutofit/>
          </a:bodyPr>
          <a:lstStyle/>
          <a:p>
            <a:pPr marL="342900" lvl="1" indent="-342900">
              <a:spcBef>
                <a:spcPts val="300"/>
              </a:spcBef>
              <a:spcAft>
                <a:spcPts val="300"/>
              </a:spcAft>
              <a:buFont typeface="Arial" panose="020B0604020202020204" pitchFamily="34" charset="0"/>
              <a:buChar char="•"/>
            </a:pPr>
            <a:r>
              <a:rPr lang="en-US" sz="2400" dirty="0">
                <a:solidFill>
                  <a:srgbClr val="002060"/>
                </a:solidFill>
                <a:latin typeface="Bookman Old Style" panose="02050604050505020204" pitchFamily="18" charset="0"/>
                <a:cs typeface="Arial" panose="020B0604020202020204" pitchFamily="34" charset="0"/>
              </a:rPr>
              <a:t>One may notice a certain consistency of barriers.</a:t>
            </a:r>
          </a:p>
          <a:p>
            <a:pPr marL="342900" lvl="1" indent="-342900">
              <a:spcBef>
                <a:spcPts val="300"/>
              </a:spcBef>
              <a:spcAft>
                <a:spcPts val="300"/>
              </a:spcAft>
              <a:buFont typeface="Arial" panose="020B0604020202020204" pitchFamily="34" charset="0"/>
              <a:buChar char="•"/>
            </a:pPr>
            <a:r>
              <a:rPr lang="en-US" sz="2400" dirty="0">
                <a:solidFill>
                  <a:srgbClr val="002060"/>
                </a:solidFill>
                <a:latin typeface="Bookman Old Style" panose="02050604050505020204" pitchFamily="18" charset="0"/>
                <a:cs typeface="Arial" panose="020B0604020202020204" pitchFamily="34" charset="0"/>
              </a:rPr>
              <a:t>We need to be on are guard about what this means.</a:t>
            </a:r>
          </a:p>
          <a:p>
            <a:pPr marL="342900" lvl="1" indent="-342900">
              <a:spcBef>
                <a:spcPts val="300"/>
              </a:spcBef>
              <a:spcAft>
                <a:spcPts val="300"/>
              </a:spcAft>
              <a:buFont typeface="Arial" panose="020B0604020202020204" pitchFamily="34" charset="0"/>
              <a:buChar char="•"/>
            </a:pPr>
            <a:r>
              <a:rPr lang="en-US" sz="2400" dirty="0">
                <a:solidFill>
                  <a:srgbClr val="002060"/>
                </a:solidFill>
                <a:latin typeface="Bookman Old Style" panose="02050604050505020204" pitchFamily="18" charset="0"/>
                <a:cs typeface="Arial" panose="020B0604020202020204" pitchFamily="34" charset="0"/>
              </a:rPr>
              <a:t>We deal with a matrix of barriers.</a:t>
            </a:r>
          </a:p>
          <a:p>
            <a:pPr marL="342900" lvl="1" indent="-342900">
              <a:spcBef>
                <a:spcPts val="300"/>
              </a:spcBef>
              <a:spcAft>
                <a:spcPts val="300"/>
              </a:spcAft>
              <a:buFont typeface="Arial" panose="020B0604020202020204" pitchFamily="34" charset="0"/>
              <a:buChar char="•"/>
            </a:pPr>
            <a:r>
              <a:rPr lang="en-US" sz="2400" dirty="0">
                <a:solidFill>
                  <a:srgbClr val="002060"/>
                </a:solidFill>
                <a:latin typeface="Bookman Old Style" panose="02050604050505020204" pitchFamily="18" charset="0"/>
                <a:cs typeface="Arial" panose="020B0604020202020204" pitchFamily="34" charset="0"/>
              </a:rPr>
              <a:t>The dynamics of overlap and interactions must always be considered.</a:t>
            </a:r>
          </a:p>
          <a:p>
            <a:pPr marL="342900" lvl="1" indent="-342900">
              <a:spcBef>
                <a:spcPts val="300"/>
              </a:spcBef>
              <a:spcAft>
                <a:spcPts val="300"/>
              </a:spcAft>
              <a:buFont typeface="Arial" panose="020B0604020202020204" pitchFamily="34" charset="0"/>
              <a:buChar char="•"/>
            </a:pPr>
            <a:r>
              <a:rPr lang="en-US" sz="2400" dirty="0">
                <a:solidFill>
                  <a:srgbClr val="002060"/>
                </a:solidFill>
                <a:latin typeface="Bookman Old Style" panose="02050604050505020204" pitchFamily="18" charset="0"/>
                <a:cs typeface="Arial" panose="020B0604020202020204" pitchFamily="34" charset="0"/>
              </a:rPr>
              <a:t>Nevertheless, some obvious issues can be addressed in general terms, such as cultural gap between sender and receiver, poor communication techniques, and environmental barriers.</a:t>
            </a:r>
          </a:p>
        </p:txBody>
      </p:sp>
      <p:pic>
        <p:nvPicPr>
          <p:cNvPr id="9" name="Picture 8" descr="Logo, company name&#10;&#10;Description automatically generated">
            <a:extLst>
              <a:ext uri="{FF2B5EF4-FFF2-40B4-BE49-F238E27FC236}">
                <a16:creationId xmlns:a16="http://schemas.microsoft.com/office/drawing/2014/main" id="{FA00D97D-116F-4A82-98DD-E7367111F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
        <p:nvSpPr>
          <p:cNvPr id="3" name="TextBox 2">
            <a:extLst>
              <a:ext uri="{FF2B5EF4-FFF2-40B4-BE49-F238E27FC236}">
                <a16:creationId xmlns:a16="http://schemas.microsoft.com/office/drawing/2014/main" id="{91BC4BF8-AEC3-761F-776F-582A00807186}"/>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BUSCOM301 Business Communication – Session 01</a:t>
            </a:r>
          </a:p>
        </p:txBody>
      </p:sp>
      <p:sp>
        <p:nvSpPr>
          <p:cNvPr id="4" name="TextBox 3">
            <a:extLst>
              <a:ext uri="{FF2B5EF4-FFF2-40B4-BE49-F238E27FC236}">
                <a16:creationId xmlns:a16="http://schemas.microsoft.com/office/drawing/2014/main" id="{154DDBD2-7C6C-2821-C2F4-91B9EA13812B}"/>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spTree>
    <p:extLst>
      <p:ext uri="{BB962C8B-B14F-4D97-AF65-F5344CB8AC3E}">
        <p14:creationId xmlns:p14="http://schemas.microsoft.com/office/powerpoint/2010/main" val="36587432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a:t>
            </a:r>
            <a:r>
              <a:rPr lang="en-US" b="1" spc="300" dirty="0">
                <a:solidFill>
                  <a:schemeClr val="bg1"/>
                </a:solidFill>
                <a:latin typeface="Bookman Old Style" panose="02050604050505020204" pitchFamily="18" charset="0"/>
                <a:cs typeface="Arial" panose="020B0604020202020204" pitchFamily="34" charset="0"/>
              </a:rPr>
              <a:t>Breaking Down Barriers</a:t>
            </a:r>
          </a:p>
        </p:txBody>
      </p:sp>
      <p:sp>
        <p:nvSpPr>
          <p:cNvPr id="9" name="TextBox 8"/>
          <p:cNvSpPr txBox="1"/>
          <p:nvPr/>
        </p:nvSpPr>
        <p:spPr>
          <a:xfrm>
            <a:off x="3350413" y="3653612"/>
            <a:ext cx="2584069" cy="200055"/>
          </a:xfrm>
          <a:prstGeom prst="rect">
            <a:avLst/>
          </a:prstGeom>
          <a:noFill/>
        </p:spPr>
        <p:txBody>
          <a:bodyPr wrap="square" lIns="0" tIns="0" rtlCol="0" anchor="t">
            <a:spAutoFit/>
          </a:bodyPr>
          <a:lstStyle/>
          <a:p>
            <a:pPr algn="ctr" defTabSz="914400">
              <a:spcBef>
                <a:spcPct val="20000"/>
              </a:spcBef>
              <a:defRPr/>
            </a:pPr>
            <a:r>
              <a:rPr lang="en-US" sz="1000" spc="300" dirty="0">
                <a:solidFill>
                  <a:schemeClr val="bg1"/>
                </a:solidFill>
              </a:rPr>
              <a:t>Certificate IV in Marketing</a:t>
            </a:r>
            <a:endParaRPr lang="en-US" sz="600" spc="300" dirty="0">
              <a:solidFill>
                <a:schemeClr val="bg1"/>
              </a:solidFill>
            </a:endParaRPr>
          </a:p>
        </p:txBody>
      </p:sp>
      <p:pic>
        <p:nvPicPr>
          <p:cNvPr id="11" name="Picture 10" descr="Logo, company name&#10;&#10;Description automatically generated">
            <a:extLst>
              <a:ext uri="{FF2B5EF4-FFF2-40B4-BE49-F238E27FC236}">
                <a16:creationId xmlns:a16="http://schemas.microsoft.com/office/drawing/2014/main" id="{1A7F3A36-48FE-40C1-BADA-0533FF604C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
        <p:nvSpPr>
          <p:cNvPr id="12" name="TextBox 11">
            <a:extLst>
              <a:ext uri="{FF2B5EF4-FFF2-40B4-BE49-F238E27FC236}">
                <a16:creationId xmlns:a16="http://schemas.microsoft.com/office/drawing/2014/main" id="{4BDF99C1-5A68-46E6-88CA-9508074D68E1}"/>
              </a:ext>
            </a:extLst>
          </p:cNvPr>
          <p:cNvSpPr txBox="1"/>
          <p:nvPr/>
        </p:nvSpPr>
        <p:spPr>
          <a:xfrm>
            <a:off x="781049" y="1414272"/>
            <a:ext cx="7620000" cy="4672584"/>
          </a:xfrm>
          <a:prstGeom prst="rect">
            <a:avLst/>
          </a:prstGeom>
          <a:noFill/>
        </p:spPr>
        <p:txBody>
          <a:bodyPr wrap="square" rtlCol="0">
            <a:noAutofit/>
          </a:bodyPr>
          <a:lstStyle/>
          <a:p>
            <a:pPr marL="342900" lvl="1" indent="-342900">
              <a:lnSpc>
                <a:spcPts val="3600"/>
              </a:lnSpc>
              <a:spcBef>
                <a:spcPts val="300"/>
              </a:spcBef>
              <a:spcAft>
                <a:spcPts val="300"/>
              </a:spcAft>
              <a:buFont typeface="Arial" panose="020B0604020202020204" pitchFamily="34" charset="0"/>
              <a:buChar char="•"/>
            </a:pPr>
            <a:r>
              <a:rPr lang="en-US" sz="2400" dirty="0">
                <a:solidFill>
                  <a:srgbClr val="002060"/>
                </a:solidFill>
                <a:latin typeface="Bookman Old Style" panose="02050604050505020204" pitchFamily="18" charset="0"/>
                <a:cs typeface="Arial" panose="020B0604020202020204" pitchFamily="34" charset="0"/>
              </a:rPr>
              <a:t>Removing environmental distractions.</a:t>
            </a:r>
          </a:p>
          <a:p>
            <a:pPr marL="342900" lvl="1" indent="-342900">
              <a:lnSpc>
                <a:spcPts val="3600"/>
              </a:lnSpc>
              <a:spcBef>
                <a:spcPts val="300"/>
              </a:spcBef>
              <a:spcAft>
                <a:spcPts val="300"/>
              </a:spcAft>
              <a:buFont typeface="Arial" panose="020B0604020202020204" pitchFamily="34" charset="0"/>
              <a:buChar char="•"/>
            </a:pPr>
            <a:r>
              <a:rPr lang="en-US" sz="2400" dirty="0">
                <a:solidFill>
                  <a:srgbClr val="002060"/>
                </a:solidFill>
                <a:latin typeface="Bookman Old Style" panose="02050604050505020204" pitchFamily="18" charset="0"/>
                <a:cs typeface="Arial" panose="020B0604020202020204" pitchFamily="34" charset="0"/>
              </a:rPr>
              <a:t>Being aware of language differences; bet it verbal, graphical, attitudinal... </a:t>
            </a:r>
          </a:p>
          <a:p>
            <a:pPr marL="342900" lvl="1" indent="-342900">
              <a:lnSpc>
                <a:spcPts val="3600"/>
              </a:lnSpc>
              <a:spcBef>
                <a:spcPts val="300"/>
              </a:spcBef>
              <a:spcAft>
                <a:spcPts val="300"/>
              </a:spcAft>
              <a:buFont typeface="Arial" panose="020B0604020202020204" pitchFamily="34" charset="0"/>
              <a:buChar char="•"/>
            </a:pPr>
            <a:r>
              <a:rPr lang="en-US" sz="2400" dirty="0">
                <a:solidFill>
                  <a:srgbClr val="002060"/>
                </a:solidFill>
                <a:latin typeface="Bookman Old Style" panose="02050604050505020204" pitchFamily="18" charset="0"/>
                <a:cs typeface="Arial" panose="020B0604020202020204" pitchFamily="34" charset="0"/>
              </a:rPr>
              <a:t>Adjusting our communication techniques.</a:t>
            </a:r>
          </a:p>
          <a:p>
            <a:pPr marL="342900" lvl="1" indent="-342900">
              <a:lnSpc>
                <a:spcPts val="3600"/>
              </a:lnSpc>
              <a:spcBef>
                <a:spcPts val="300"/>
              </a:spcBef>
              <a:spcAft>
                <a:spcPts val="300"/>
              </a:spcAft>
              <a:buFont typeface="Arial" panose="020B0604020202020204" pitchFamily="34" charset="0"/>
              <a:buChar char="•"/>
            </a:pPr>
            <a:r>
              <a:rPr lang="en-US" sz="2400" dirty="0">
                <a:solidFill>
                  <a:srgbClr val="002060"/>
                </a:solidFill>
                <a:latin typeface="Bookman Old Style" panose="02050604050505020204" pitchFamily="18" charset="0"/>
                <a:cs typeface="Arial" panose="020B0604020202020204" pitchFamily="34" charset="0"/>
              </a:rPr>
              <a:t>Adjusting our communication style.</a:t>
            </a:r>
          </a:p>
          <a:p>
            <a:pPr marL="342900" lvl="1" indent="-342900">
              <a:lnSpc>
                <a:spcPts val="3600"/>
              </a:lnSpc>
              <a:spcBef>
                <a:spcPts val="300"/>
              </a:spcBef>
              <a:spcAft>
                <a:spcPts val="300"/>
              </a:spcAft>
              <a:buFont typeface="Arial" panose="020B0604020202020204" pitchFamily="34" charset="0"/>
              <a:buChar char="•"/>
            </a:pPr>
            <a:r>
              <a:rPr lang="en-US" sz="2400" dirty="0">
                <a:solidFill>
                  <a:srgbClr val="002060"/>
                </a:solidFill>
                <a:latin typeface="Bookman Old Style" panose="02050604050505020204" pitchFamily="18" charset="0"/>
                <a:cs typeface="Arial" panose="020B0604020202020204" pitchFamily="34" charset="0"/>
              </a:rPr>
              <a:t>Aiming for contextual clarity and efficiency. </a:t>
            </a:r>
          </a:p>
          <a:p>
            <a:pPr marL="342900" lvl="1" indent="-342900">
              <a:lnSpc>
                <a:spcPts val="3600"/>
              </a:lnSpc>
              <a:spcBef>
                <a:spcPts val="300"/>
              </a:spcBef>
              <a:spcAft>
                <a:spcPts val="300"/>
              </a:spcAft>
              <a:buFont typeface="Arial" panose="020B0604020202020204" pitchFamily="34" charset="0"/>
              <a:buChar char="•"/>
            </a:pPr>
            <a:r>
              <a:rPr lang="en-US" sz="2400" dirty="0">
                <a:solidFill>
                  <a:srgbClr val="002060"/>
                </a:solidFill>
                <a:latin typeface="Bookman Old Style" panose="02050604050505020204" pitchFamily="18" charset="0"/>
                <a:cs typeface="Arial" panose="020B0604020202020204" pitchFamily="34" charset="0"/>
              </a:rPr>
              <a:t>Giving our full attention to feedback and taking it into account to adjust contents and presentation.</a:t>
            </a:r>
          </a:p>
        </p:txBody>
      </p:sp>
      <p:sp>
        <p:nvSpPr>
          <p:cNvPr id="2" name="TextBox 1">
            <a:extLst>
              <a:ext uri="{FF2B5EF4-FFF2-40B4-BE49-F238E27FC236}">
                <a16:creationId xmlns:a16="http://schemas.microsoft.com/office/drawing/2014/main" id="{0A21E94D-36F7-0FA3-BEA1-A6EAFB27A04F}"/>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BUSCOM301 Business Communication – Session 01</a:t>
            </a:r>
          </a:p>
        </p:txBody>
      </p:sp>
      <p:sp>
        <p:nvSpPr>
          <p:cNvPr id="3" name="TextBox 2">
            <a:extLst>
              <a:ext uri="{FF2B5EF4-FFF2-40B4-BE49-F238E27FC236}">
                <a16:creationId xmlns:a16="http://schemas.microsoft.com/office/drawing/2014/main" id="{3718B72F-5116-6F31-5BD7-B8DE0E1D8077}"/>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spTree>
    <p:extLst>
      <p:ext uri="{BB962C8B-B14F-4D97-AF65-F5344CB8AC3E}">
        <p14:creationId xmlns:p14="http://schemas.microsoft.com/office/powerpoint/2010/main" val="2174274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9120D8-EA8E-4C92-8270-D5F3CB6EE1F9}"/>
              </a:ext>
            </a:extLst>
          </p:cNvPr>
          <p:cNvSpPr/>
          <p:nvPr/>
        </p:nvSpPr>
        <p:spPr>
          <a:xfrm>
            <a:off x="0" y="0"/>
            <a:ext cx="9144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4988AB3D-3A0D-4EF8-A417-C02C010EB972}"/>
              </a:ext>
            </a:extLst>
          </p:cNvPr>
          <p:cNvSpPr txBox="1">
            <a:spLocks/>
          </p:cNvSpPr>
          <p:nvPr/>
        </p:nvSpPr>
        <p:spPr>
          <a:xfrm>
            <a:off x="1463040" y="2271074"/>
            <a:ext cx="6217920" cy="2020509"/>
          </a:xfrm>
          <a:prstGeom prst="rect">
            <a:avLst/>
          </a:prstGeom>
        </p:spPr>
        <p:txBody>
          <a:bodyPr/>
          <a:lstStyle>
            <a:lvl1pPr algn="l" defTabSz="914400" rtl="0" eaLnBrk="1" latinLnBrk="0" hangingPunct="1">
              <a:spcBef>
                <a:spcPct val="0"/>
              </a:spcBef>
              <a:buNone/>
              <a:defRPr sz="2800" b="1" kern="1200">
                <a:solidFill>
                  <a:schemeClr val="tx1">
                    <a:lumMod val="50000"/>
                    <a:lumOff val="50000"/>
                  </a:schemeClr>
                </a:solidFill>
                <a:latin typeface="+mj-lt"/>
                <a:ea typeface="+mj-ea"/>
                <a:cs typeface="+mj-cs"/>
              </a:defRPr>
            </a:lvl1pPr>
          </a:lstStyle>
          <a:p>
            <a:pPr algn="ctr">
              <a:lnSpc>
                <a:spcPct val="150000"/>
              </a:lnSpc>
            </a:pPr>
            <a:r>
              <a:rPr lang="en-AU" b="0" dirty="0">
                <a:solidFill>
                  <a:schemeClr val="bg1"/>
                </a:solidFill>
                <a:latin typeface="Bookman Old Style" panose="02050604050505020204" pitchFamily="18" charset="0"/>
                <a:cs typeface="Arial" panose="020B0604020202020204" pitchFamily="34" charset="0"/>
              </a:rPr>
              <a:t>Acquired knowledge and skills will be assessed to check competency and also to assist progress.</a:t>
            </a:r>
          </a:p>
        </p:txBody>
      </p:sp>
    </p:spTree>
    <p:extLst>
      <p:ext uri="{BB962C8B-B14F-4D97-AF65-F5344CB8AC3E}">
        <p14:creationId xmlns:p14="http://schemas.microsoft.com/office/powerpoint/2010/main" val="35807554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Assessments</a:t>
            </a:r>
            <a:r>
              <a:rPr lang="en-US" b="1" spc="300" dirty="0">
                <a:solidFill>
                  <a:schemeClr val="bg1"/>
                </a:solidFill>
                <a:latin typeface="Bookman Old Style" panose="02050604050505020204" pitchFamily="18" charset="0"/>
                <a:cs typeface="Arial" panose="020B0604020202020204" pitchFamily="34" charset="0"/>
              </a:rPr>
              <a:t> – 1 – Nerves </a:t>
            </a:r>
          </a:p>
        </p:txBody>
      </p:sp>
      <p:pic>
        <p:nvPicPr>
          <p:cNvPr id="15" name="Picture 14" descr="Logo, company name&#10;&#10;Description automatically generated">
            <a:extLst>
              <a:ext uri="{FF2B5EF4-FFF2-40B4-BE49-F238E27FC236}">
                <a16:creationId xmlns:a16="http://schemas.microsoft.com/office/drawing/2014/main" id="{30662C53-6F71-44DB-8032-863BDA26C3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pic>
        <p:nvPicPr>
          <p:cNvPr id="9" name="Picture 2" descr="See the source image">
            <a:extLst>
              <a:ext uri="{FF2B5EF4-FFF2-40B4-BE49-F238E27FC236}">
                <a16:creationId xmlns:a16="http://schemas.microsoft.com/office/drawing/2014/main" id="{4732C556-38FB-4EEF-B19A-DE386C504F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1385713"/>
            <a:ext cx="6705600" cy="4470400"/>
          </a:xfrm>
          <a:prstGeom prst="rect">
            <a:avLst/>
          </a:prstGeom>
          <a:noFill/>
          <a:ln w="25400">
            <a:solidFill>
              <a:srgbClr val="002060"/>
            </a:solid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497D9CE-DEC3-4E7D-B34B-2534BA3E9193}"/>
              </a:ext>
            </a:extLst>
          </p:cNvPr>
          <p:cNvSpPr txBox="1"/>
          <p:nvPr/>
        </p:nvSpPr>
        <p:spPr>
          <a:xfrm>
            <a:off x="5486400" y="5971403"/>
            <a:ext cx="1447800" cy="276999"/>
          </a:xfrm>
          <a:prstGeom prst="rect">
            <a:avLst/>
          </a:prstGeom>
          <a:noFill/>
        </p:spPr>
        <p:txBody>
          <a:bodyPr wrap="square" rtlCol="0">
            <a:spAutoFit/>
          </a:bodyPr>
          <a:lstStyle/>
          <a:p>
            <a:r>
              <a:rPr lang="en-AU" sz="1200" dirty="0">
                <a:solidFill>
                  <a:schemeClr val="bg1">
                    <a:lumMod val="50000"/>
                  </a:schemeClr>
                </a:solidFill>
                <a:latin typeface="Bookman Old Style" panose="02050604050505020204" pitchFamily="18" charset="0"/>
                <a:cs typeface="Arial" panose="020B0604020202020204" pitchFamily="34" charset="0"/>
              </a:rPr>
              <a:t>(Bing, 2021)</a:t>
            </a:r>
          </a:p>
        </p:txBody>
      </p:sp>
      <p:sp>
        <p:nvSpPr>
          <p:cNvPr id="2" name="TextBox 1">
            <a:extLst>
              <a:ext uri="{FF2B5EF4-FFF2-40B4-BE49-F238E27FC236}">
                <a16:creationId xmlns:a16="http://schemas.microsoft.com/office/drawing/2014/main" id="{B3FFAE1C-0C15-981E-95AC-0339F4B03F6F}"/>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BUSCOM301 Business Communication – Session 01</a:t>
            </a:r>
          </a:p>
        </p:txBody>
      </p:sp>
      <p:sp>
        <p:nvSpPr>
          <p:cNvPr id="3" name="TextBox 2">
            <a:extLst>
              <a:ext uri="{FF2B5EF4-FFF2-40B4-BE49-F238E27FC236}">
                <a16:creationId xmlns:a16="http://schemas.microsoft.com/office/drawing/2014/main" id="{3A23D430-9AFC-B5BB-D605-DBEB6BE52084}"/>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spTree>
    <p:extLst>
      <p:ext uri="{BB962C8B-B14F-4D97-AF65-F5344CB8AC3E}">
        <p14:creationId xmlns:p14="http://schemas.microsoft.com/office/powerpoint/2010/main" val="383208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9120D8-EA8E-4C92-8270-D5F3CB6EE1F9}"/>
              </a:ext>
            </a:extLst>
          </p:cNvPr>
          <p:cNvSpPr/>
          <p:nvPr/>
        </p:nvSpPr>
        <p:spPr>
          <a:xfrm>
            <a:off x="0" y="0"/>
            <a:ext cx="9144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4988AB3D-3A0D-4EF8-A417-C02C010EB972}"/>
              </a:ext>
            </a:extLst>
          </p:cNvPr>
          <p:cNvSpPr txBox="1">
            <a:spLocks/>
          </p:cNvSpPr>
          <p:nvPr/>
        </p:nvSpPr>
        <p:spPr>
          <a:xfrm>
            <a:off x="1463040" y="2011680"/>
            <a:ext cx="6217920" cy="2682240"/>
          </a:xfrm>
          <a:prstGeom prst="rect">
            <a:avLst/>
          </a:prstGeom>
        </p:spPr>
        <p:txBody>
          <a:bodyPr/>
          <a:lstStyle>
            <a:lvl1pPr algn="l" defTabSz="914400" rtl="0" eaLnBrk="1" latinLnBrk="0" hangingPunct="1">
              <a:spcBef>
                <a:spcPct val="0"/>
              </a:spcBef>
              <a:buNone/>
              <a:defRPr sz="2800" b="1" kern="1200">
                <a:solidFill>
                  <a:schemeClr val="tx1">
                    <a:lumMod val="50000"/>
                    <a:lumOff val="50000"/>
                  </a:schemeClr>
                </a:solidFill>
                <a:latin typeface="+mj-lt"/>
                <a:ea typeface="+mj-ea"/>
                <a:cs typeface="+mj-cs"/>
              </a:defRPr>
            </a:lvl1pPr>
          </a:lstStyle>
          <a:p>
            <a:pPr algn="ctr">
              <a:lnSpc>
                <a:spcPct val="150000"/>
              </a:lnSpc>
            </a:pPr>
            <a:r>
              <a:rPr lang="en-AU" b="0" dirty="0">
                <a:solidFill>
                  <a:schemeClr val="bg1"/>
                </a:solidFill>
                <a:latin typeface="Bookman Old Style" panose="02050604050505020204" pitchFamily="18" charset="0"/>
                <a:cs typeface="Arial" panose="020B0604020202020204" pitchFamily="34" charset="0"/>
              </a:rPr>
              <a:t>There is no need to panic.</a:t>
            </a:r>
          </a:p>
          <a:p>
            <a:pPr algn="ctr">
              <a:lnSpc>
                <a:spcPct val="150000"/>
              </a:lnSpc>
            </a:pPr>
            <a:r>
              <a:rPr lang="en-AU" b="0" dirty="0">
                <a:solidFill>
                  <a:schemeClr val="bg1"/>
                </a:solidFill>
                <a:latin typeface="Bookman Old Style" panose="02050604050505020204" pitchFamily="18" charset="0"/>
                <a:cs typeface="Arial" panose="020B0604020202020204" pitchFamily="34" charset="0"/>
              </a:rPr>
              <a:t>Participate in the activities for the unit, engage with the material, and use provided guidance… </a:t>
            </a:r>
          </a:p>
        </p:txBody>
      </p:sp>
    </p:spTree>
    <p:extLst>
      <p:ext uri="{BB962C8B-B14F-4D97-AF65-F5344CB8AC3E}">
        <p14:creationId xmlns:p14="http://schemas.microsoft.com/office/powerpoint/2010/main" val="32273504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a:t>
            </a:r>
            <a:r>
              <a:rPr lang="en-US" b="1" spc="300" dirty="0">
                <a:solidFill>
                  <a:schemeClr val="bg1"/>
                </a:solidFill>
                <a:latin typeface="Bookman Old Style" panose="02050604050505020204" pitchFamily="18" charset="0"/>
                <a:cs typeface="Arial" panose="020B0604020202020204" pitchFamily="34" charset="0"/>
              </a:rPr>
              <a:t>Assessments Table</a:t>
            </a: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506530"/>
            <a:ext cx="7620000" cy="4418781"/>
          </a:xfrm>
          <a:prstGeom prst="rect">
            <a:avLst/>
          </a:prstGeom>
          <a:noFill/>
        </p:spPr>
        <p:txBody>
          <a:bodyPr wrap="square" rtlCol="0">
            <a:noAutofit/>
          </a:bodyPr>
          <a:lstStyle/>
          <a:p>
            <a:pPr marL="457200" indent="-457200">
              <a:lnSpc>
                <a:spcPct val="150000"/>
              </a:lnSpc>
              <a:spcBef>
                <a:spcPts val="600"/>
              </a:spcBef>
              <a:spcAft>
                <a:spcPts val="600"/>
              </a:spcAft>
              <a:buAutoNum type="arabicPeriod"/>
            </a:pPr>
            <a:r>
              <a:rPr lang="en-AU" sz="2400" dirty="0">
                <a:solidFill>
                  <a:srgbClr val="002060"/>
                </a:solidFill>
                <a:latin typeface="Bookman Old Style" panose="02050604050505020204" pitchFamily="18" charset="0"/>
                <a:cs typeface="Arial" panose="020B0604020202020204" pitchFamily="34" charset="0"/>
              </a:rPr>
              <a:t>Ten weekly practical exercises: due weeks 2 to 11, weighting 10% in total.</a:t>
            </a:r>
          </a:p>
          <a:p>
            <a:pPr marL="457200" indent="-457200">
              <a:lnSpc>
                <a:spcPct val="150000"/>
              </a:lnSpc>
              <a:spcBef>
                <a:spcPts val="600"/>
              </a:spcBef>
              <a:spcAft>
                <a:spcPts val="600"/>
              </a:spcAft>
              <a:buAutoNum type="arabicPeriod"/>
            </a:pPr>
            <a:r>
              <a:rPr lang="en-AU" sz="2400" dirty="0">
                <a:solidFill>
                  <a:srgbClr val="002060"/>
                </a:solidFill>
                <a:latin typeface="Bookman Old Style" panose="02050604050505020204" pitchFamily="18" charset="0"/>
                <a:cs typeface="Arial" panose="020B0604020202020204" pitchFamily="34" charset="0"/>
              </a:rPr>
              <a:t>Analytical report: due week 5, weighting 30%.</a:t>
            </a:r>
          </a:p>
          <a:p>
            <a:pPr marL="457200" indent="-457200">
              <a:lnSpc>
                <a:spcPct val="150000"/>
              </a:lnSpc>
              <a:spcBef>
                <a:spcPts val="600"/>
              </a:spcBef>
              <a:spcAft>
                <a:spcPts val="600"/>
              </a:spcAft>
              <a:buAutoNum type="arabicPeriod"/>
            </a:pPr>
            <a:r>
              <a:rPr lang="en-AU" sz="2400" dirty="0">
                <a:solidFill>
                  <a:srgbClr val="002060"/>
                </a:solidFill>
                <a:latin typeface="Bookman Old Style" panose="02050604050505020204" pitchFamily="18" charset="0"/>
                <a:cs typeface="Arial" panose="020B0604020202020204" pitchFamily="34" charset="0"/>
              </a:rPr>
              <a:t>Case study and draft report: due week 10, weighting 30%.</a:t>
            </a:r>
          </a:p>
          <a:p>
            <a:pPr marL="457200" indent="-457200">
              <a:lnSpc>
                <a:spcPct val="150000"/>
              </a:lnSpc>
              <a:spcBef>
                <a:spcPts val="600"/>
              </a:spcBef>
              <a:spcAft>
                <a:spcPts val="600"/>
              </a:spcAft>
              <a:buAutoNum type="arabicPeriod"/>
            </a:pPr>
            <a:r>
              <a:rPr lang="en-AU" sz="2400" dirty="0">
                <a:solidFill>
                  <a:srgbClr val="002060"/>
                </a:solidFill>
                <a:latin typeface="Bookman Old Style" panose="02050604050505020204" pitchFamily="18" charset="0"/>
                <a:cs typeface="Arial" panose="020B0604020202020204" pitchFamily="34" charset="0"/>
              </a:rPr>
              <a:t>Oral presentation and final report: due weeks 11 and 12, weighting 30%.</a:t>
            </a:r>
          </a:p>
        </p:txBody>
      </p:sp>
      <p:pic>
        <p:nvPicPr>
          <p:cNvPr id="9" name="Picture 8" descr="Logo, company name&#10;&#10;Description automatically generated">
            <a:extLst>
              <a:ext uri="{FF2B5EF4-FFF2-40B4-BE49-F238E27FC236}">
                <a16:creationId xmlns:a16="http://schemas.microsoft.com/office/drawing/2014/main" id="{FA00D97D-116F-4A82-98DD-E7367111F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
        <p:nvSpPr>
          <p:cNvPr id="3" name="TextBox 2">
            <a:extLst>
              <a:ext uri="{FF2B5EF4-FFF2-40B4-BE49-F238E27FC236}">
                <a16:creationId xmlns:a16="http://schemas.microsoft.com/office/drawing/2014/main" id="{91BC4BF8-AEC3-761F-776F-582A00807186}"/>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BUSCOM301 Business Communication – Session 01</a:t>
            </a:r>
          </a:p>
        </p:txBody>
      </p:sp>
      <p:sp>
        <p:nvSpPr>
          <p:cNvPr id="4" name="TextBox 3">
            <a:extLst>
              <a:ext uri="{FF2B5EF4-FFF2-40B4-BE49-F238E27FC236}">
                <a16:creationId xmlns:a16="http://schemas.microsoft.com/office/drawing/2014/main" id="{154DDBD2-7C6C-2821-C2F4-91B9EA13812B}"/>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spTree>
    <p:extLst>
      <p:ext uri="{BB962C8B-B14F-4D97-AF65-F5344CB8AC3E}">
        <p14:creationId xmlns:p14="http://schemas.microsoft.com/office/powerpoint/2010/main" val="2557026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a:t>
            </a:r>
            <a:r>
              <a:rPr lang="en-US" b="1" spc="300" dirty="0">
                <a:solidFill>
                  <a:schemeClr val="bg1"/>
                </a:solidFill>
                <a:latin typeface="Bookman Old Style" panose="02050604050505020204" pitchFamily="18" charset="0"/>
                <a:cs typeface="Arial" panose="020B0604020202020204" pitchFamily="34" charset="0"/>
              </a:rPr>
              <a:t>Assessments Details</a:t>
            </a: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506531"/>
            <a:ext cx="7620000" cy="797758"/>
          </a:xfrm>
          <a:prstGeom prst="rect">
            <a:avLst/>
          </a:prstGeom>
          <a:noFill/>
        </p:spPr>
        <p:txBody>
          <a:bodyPr wrap="square" rtlCol="0">
            <a:noAutofit/>
          </a:bodyPr>
          <a:lstStyle/>
          <a:p>
            <a:pPr>
              <a:lnSpc>
                <a:spcPct val="150000"/>
              </a:lnSpc>
              <a:spcBef>
                <a:spcPts val="600"/>
              </a:spcBef>
              <a:spcAft>
                <a:spcPts val="600"/>
              </a:spcAft>
            </a:pPr>
            <a:r>
              <a:rPr lang="en-AU" sz="2400" dirty="0">
                <a:solidFill>
                  <a:srgbClr val="002060"/>
                </a:solidFill>
                <a:latin typeface="Bookman Old Style" panose="02050604050505020204" pitchFamily="18" charset="0"/>
                <a:cs typeface="Arial" panose="020B0604020202020204" pitchFamily="34" charset="0"/>
              </a:rPr>
              <a:t>As per the unit outline points 07 to 11.</a:t>
            </a:r>
          </a:p>
        </p:txBody>
      </p:sp>
      <p:pic>
        <p:nvPicPr>
          <p:cNvPr id="9" name="Picture 8" descr="Logo, company name&#10;&#10;Description automatically generated">
            <a:extLst>
              <a:ext uri="{FF2B5EF4-FFF2-40B4-BE49-F238E27FC236}">
                <a16:creationId xmlns:a16="http://schemas.microsoft.com/office/drawing/2014/main" id="{FA00D97D-116F-4A82-98DD-E7367111F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
        <p:nvSpPr>
          <p:cNvPr id="3" name="TextBox 2">
            <a:extLst>
              <a:ext uri="{FF2B5EF4-FFF2-40B4-BE49-F238E27FC236}">
                <a16:creationId xmlns:a16="http://schemas.microsoft.com/office/drawing/2014/main" id="{91BC4BF8-AEC3-761F-776F-582A00807186}"/>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BUSCOM301 Business Communication – Session 01</a:t>
            </a:r>
          </a:p>
        </p:txBody>
      </p:sp>
      <p:sp>
        <p:nvSpPr>
          <p:cNvPr id="4" name="TextBox 3">
            <a:extLst>
              <a:ext uri="{FF2B5EF4-FFF2-40B4-BE49-F238E27FC236}">
                <a16:creationId xmlns:a16="http://schemas.microsoft.com/office/drawing/2014/main" id="{154DDBD2-7C6C-2821-C2F4-91B9EA13812B}"/>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graphicFrame>
        <p:nvGraphicFramePr>
          <p:cNvPr id="5" name="Object 4">
            <a:extLst>
              <a:ext uri="{FF2B5EF4-FFF2-40B4-BE49-F238E27FC236}">
                <a16:creationId xmlns:a16="http://schemas.microsoft.com/office/drawing/2014/main" id="{8C9019FD-24F0-69DE-B395-177AE2E3B96E}"/>
              </a:ext>
            </a:extLst>
          </p:cNvPr>
          <p:cNvGraphicFramePr>
            <a:graphicFrameLocks noChangeAspect="1"/>
          </p:cNvGraphicFramePr>
          <p:nvPr>
            <p:extLst>
              <p:ext uri="{D42A27DB-BD31-4B8C-83A1-F6EECF244321}">
                <p14:modId xmlns:p14="http://schemas.microsoft.com/office/powerpoint/2010/main" val="2232426815"/>
              </p:ext>
            </p:extLst>
          </p:nvPr>
        </p:nvGraphicFramePr>
        <p:xfrm>
          <a:off x="4114800" y="3043238"/>
          <a:ext cx="914400" cy="771525"/>
        </p:xfrm>
        <a:graphic>
          <a:graphicData uri="http://schemas.openxmlformats.org/presentationml/2006/ole">
            <mc:AlternateContent xmlns:mc="http://schemas.openxmlformats.org/markup-compatibility/2006">
              <mc:Choice xmlns:v="urn:schemas-microsoft-com:vml" Requires="v">
                <p:oleObj name="Document" showAsIcon="1" r:id="rId4" imgW="914400" imgH="771480" progId="Word.Document.12">
                  <p:embed/>
                </p:oleObj>
              </mc:Choice>
              <mc:Fallback>
                <p:oleObj name="Document" showAsIcon="1" r:id="rId4" imgW="914400" imgH="771480" progId="Word.Document.12">
                  <p:embed/>
                  <p:pic>
                    <p:nvPicPr>
                      <p:cNvPr id="0" name=""/>
                      <p:cNvPicPr/>
                      <p:nvPr/>
                    </p:nvPicPr>
                    <p:blipFill>
                      <a:blip r:embed="rId5"/>
                      <a:stretch>
                        <a:fillRect/>
                      </a:stretch>
                    </p:blipFill>
                    <p:spPr>
                      <a:xfrm>
                        <a:off x="4114800" y="3043238"/>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801361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Towards</a:t>
            </a:r>
            <a:r>
              <a:rPr lang="en-US" b="1" spc="300" dirty="0">
                <a:solidFill>
                  <a:schemeClr val="bg1"/>
                </a:solidFill>
                <a:latin typeface="Bookman Old Style" panose="02050604050505020204" pitchFamily="18" charset="0"/>
                <a:cs typeface="Arial" panose="020B0604020202020204" pitchFamily="34" charset="0"/>
              </a:rPr>
              <a:t> Success</a:t>
            </a:r>
          </a:p>
        </p:txBody>
      </p:sp>
      <p:pic>
        <p:nvPicPr>
          <p:cNvPr id="15" name="Picture 14" descr="Logo, company name&#10;&#10;Description automatically generated">
            <a:extLst>
              <a:ext uri="{FF2B5EF4-FFF2-40B4-BE49-F238E27FC236}">
                <a16:creationId xmlns:a16="http://schemas.microsoft.com/office/drawing/2014/main" id="{30662C53-6F71-44DB-8032-863BDA26C3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
        <p:nvSpPr>
          <p:cNvPr id="10" name="TextBox 9">
            <a:extLst>
              <a:ext uri="{FF2B5EF4-FFF2-40B4-BE49-F238E27FC236}">
                <a16:creationId xmlns:a16="http://schemas.microsoft.com/office/drawing/2014/main" id="{F497D9CE-DEC3-4E7D-B34B-2534BA3E9193}"/>
              </a:ext>
            </a:extLst>
          </p:cNvPr>
          <p:cNvSpPr txBox="1"/>
          <p:nvPr/>
        </p:nvSpPr>
        <p:spPr>
          <a:xfrm>
            <a:off x="5486400" y="5971403"/>
            <a:ext cx="1447800" cy="276999"/>
          </a:xfrm>
          <a:prstGeom prst="rect">
            <a:avLst/>
          </a:prstGeom>
          <a:noFill/>
        </p:spPr>
        <p:txBody>
          <a:bodyPr wrap="square" rtlCol="0">
            <a:spAutoFit/>
          </a:bodyPr>
          <a:lstStyle/>
          <a:p>
            <a:r>
              <a:rPr lang="en-AU" sz="1200" dirty="0">
                <a:solidFill>
                  <a:schemeClr val="bg1">
                    <a:lumMod val="50000"/>
                  </a:schemeClr>
                </a:solidFill>
                <a:latin typeface="Bookman Old Style" panose="02050604050505020204" pitchFamily="18" charset="0"/>
                <a:cs typeface="Arial" panose="020B0604020202020204" pitchFamily="34" charset="0"/>
              </a:rPr>
              <a:t>(Bay, F. 2019)</a:t>
            </a:r>
          </a:p>
        </p:txBody>
      </p:sp>
      <p:sp>
        <p:nvSpPr>
          <p:cNvPr id="2" name="TextBox 1">
            <a:extLst>
              <a:ext uri="{FF2B5EF4-FFF2-40B4-BE49-F238E27FC236}">
                <a16:creationId xmlns:a16="http://schemas.microsoft.com/office/drawing/2014/main" id="{B3FFAE1C-0C15-981E-95AC-0339F4B03F6F}"/>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BUSCOM301 Business Communication – Session 01</a:t>
            </a:r>
          </a:p>
        </p:txBody>
      </p:sp>
      <p:sp>
        <p:nvSpPr>
          <p:cNvPr id="3" name="TextBox 2">
            <a:extLst>
              <a:ext uri="{FF2B5EF4-FFF2-40B4-BE49-F238E27FC236}">
                <a16:creationId xmlns:a16="http://schemas.microsoft.com/office/drawing/2014/main" id="{3A23D430-9AFC-B5BB-D605-DBEB6BE52084}"/>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pic>
        <p:nvPicPr>
          <p:cNvPr id="2050" name="Picture 2">
            <a:extLst>
              <a:ext uri="{FF2B5EF4-FFF2-40B4-BE49-F238E27FC236}">
                <a16:creationId xmlns:a16="http://schemas.microsoft.com/office/drawing/2014/main" id="{9CAAD825-ED30-6762-267A-157E3D5D33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2587" y="1305628"/>
            <a:ext cx="5838825" cy="4586722"/>
          </a:xfrm>
          <a:prstGeom prst="rect">
            <a:avLst/>
          </a:prstGeom>
          <a:noFill/>
          <a:ln w="38100">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0423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9120D8-EA8E-4C92-8270-D5F3CB6EE1F9}"/>
              </a:ext>
            </a:extLst>
          </p:cNvPr>
          <p:cNvSpPr/>
          <p:nvPr/>
        </p:nvSpPr>
        <p:spPr>
          <a:xfrm>
            <a:off x="0" y="0"/>
            <a:ext cx="9144000"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E2B808FD-2E78-4317-8D92-C41E2DE5CE0F}"/>
              </a:ext>
            </a:extLst>
          </p:cNvPr>
          <p:cNvSpPr txBox="1">
            <a:spLocks/>
          </p:cNvSpPr>
          <p:nvPr/>
        </p:nvSpPr>
        <p:spPr>
          <a:xfrm>
            <a:off x="561860" y="2789832"/>
            <a:ext cx="8042313" cy="990598"/>
          </a:xfrm>
          <a:prstGeom prst="rect">
            <a:avLst/>
          </a:prstGeom>
        </p:spPr>
        <p:txBody>
          <a:bodyPr/>
          <a:lstStyle>
            <a:lvl1pPr algn="l" defTabSz="914400" rtl="0" eaLnBrk="1" latinLnBrk="0" hangingPunct="1">
              <a:spcBef>
                <a:spcPct val="0"/>
              </a:spcBef>
              <a:buNone/>
              <a:defRPr sz="2800" b="1" kern="1200">
                <a:solidFill>
                  <a:schemeClr val="tx1">
                    <a:lumMod val="50000"/>
                    <a:lumOff val="50000"/>
                  </a:schemeClr>
                </a:solidFill>
                <a:latin typeface="+mj-lt"/>
                <a:ea typeface="+mj-ea"/>
                <a:cs typeface="+mj-cs"/>
              </a:defRPr>
            </a:lvl1pPr>
          </a:lstStyle>
          <a:p>
            <a:pPr lvl="0" algn="ctr">
              <a:defRPr/>
            </a:pPr>
            <a:r>
              <a:rPr lang="en-US" dirty="0">
                <a:solidFill>
                  <a:schemeClr val="bg1"/>
                </a:solidFill>
                <a:latin typeface="Bookman Old Style" panose="02050604050505020204" pitchFamily="18" charset="0"/>
                <a:cs typeface="Arial" panose="020B0604020202020204" pitchFamily="34" charset="0"/>
              </a:rPr>
              <a:t>See assessments as steps </a:t>
            </a:r>
          </a:p>
          <a:p>
            <a:pPr lvl="0" algn="ctr">
              <a:defRPr/>
            </a:pPr>
            <a:r>
              <a:rPr lang="en-US" dirty="0">
                <a:solidFill>
                  <a:schemeClr val="bg1"/>
                </a:solidFill>
                <a:latin typeface="Bookman Old Style" panose="02050604050505020204" pitchFamily="18" charset="0"/>
                <a:cs typeface="Arial" panose="020B0604020202020204" pitchFamily="34" charset="0"/>
              </a:rPr>
              <a:t>towards success…</a:t>
            </a:r>
          </a:p>
        </p:txBody>
      </p:sp>
    </p:spTree>
    <p:extLst>
      <p:ext uri="{BB962C8B-B14F-4D97-AF65-F5344CB8AC3E}">
        <p14:creationId xmlns:p14="http://schemas.microsoft.com/office/powerpoint/2010/main" val="12129547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a:t>
            </a:r>
            <a:r>
              <a:rPr lang="en-US" b="1" spc="300" dirty="0">
                <a:solidFill>
                  <a:schemeClr val="bg1"/>
                </a:solidFill>
                <a:latin typeface="Bookman Old Style" panose="02050604050505020204" pitchFamily="18" charset="0"/>
                <a:cs typeface="Arial" panose="020B0604020202020204" pitchFamily="34" charset="0"/>
              </a:rPr>
              <a:t>Session 01 Learning Summary</a:t>
            </a: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665027"/>
            <a:ext cx="7620000" cy="4145464"/>
          </a:xfrm>
          <a:prstGeom prst="rect">
            <a:avLst/>
          </a:prstGeom>
          <a:noFill/>
        </p:spPr>
        <p:txBody>
          <a:bodyPr wrap="square" rtlCol="0">
            <a:noAutofit/>
          </a:bodyPr>
          <a:lstStyle/>
          <a:p>
            <a:pPr marL="342900" indent="-342900">
              <a:lnSpc>
                <a:spcPct val="2000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Theories of communication. </a:t>
            </a:r>
          </a:p>
          <a:p>
            <a:pPr marL="342900" indent="-342900">
              <a:lnSpc>
                <a:spcPct val="2000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Business communication in context. </a:t>
            </a:r>
          </a:p>
          <a:p>
            <a:pPr marL="342900" indent="-342900">
              <a:lnSpc>
                <a:spcPct val="2000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Culture and business communication.</a:t>
            </a:r>
          </a:p>
          <a:p>
            <a:pPr marL="342900" indent="-342900">
              <a:lnSpc>
                <a:spcPct val="2000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Assessing communication barriers.</a:t>
            </a:r>
          </a:p>
          <a:p>
            <a:pPr marL="342900" indent="-342900">
              <a:lnSpc>
                <a:spcPct val="2000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Planning assessments.</a:t>
            </a:r>
          </a:p>
        </p:txBody>
      </p:sp>
      <p:pic>
        <p:nvPicPr>
          <p:cNvPr id="9" name="Picture 8" descr="Logo, company name&#10;&#10;Description automatically generated">
            <a:extLst>
              <a:ext uri="{FF2B5EF4-FFF2-40B4-BE49-F238E27FC236}">
                <a16:creationId xmlns:a16="http://schemas.microsoft.com/office/drawing/2014/main" id="{FA00D97D-116F-4A82-98DD-E7367111F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
        <p:nvSpPr>
          <p:cNvPr id="3" name="TextBox 2">
            <a:extLst>
              <a:ext uri="{FF2B5EF4-FFF2-40B4-BE49-F238E27FC236}">
                <a16:creationId xmlns:a16="http://schemas.microsoft.com/office/drawing/2014/main" id="{91BC4BF8-AEC3-761F-776F-582A00807186}"/>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BUSCOM301 Business Communication – Session 01</a:t>
            </a:r>
          </a:p>
        </p:txBody>
      </p:sp>
      <p:sp>
        <p:nvSpPr>
          <p:cNvPr id="4" name="TextBox 3">
            <a:extLst>
              <a:ext uri="{FF2B5EF4-FFF2-40B4-BE49-F238E27FC236}">
                <a16:creationId xmlns:a16="http://schemas.microsoft.com/office/drawing/2014/main" id="{154DDBD2-7C6C-2821-C2F4-91B9EA13812B}"/>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spTree>
    <p:extLst>
      <p:ext uri="{BB962C8B-B14F-4D97-AF65-F5344CB8AC3E}">
        <p14:creationId xmlns:p14="http://schemas.microsoft.com/office/powerpoint/2010/main" val="39936288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a:t>
            </a:r>
            <a:r>
              <a:rPr lang="en-US" b="1" spc="300" dirty="0">
                <a:solidFill>
                  <a:schemeClr val="bg1"/>
                </a:solidFill>
                <a:latin typeface="Bookman Old Style" panose="02050604050505020204" pitchFamily="18" charset="0"/>
                <a:cs typeface="Arial" panose="020B0604020202020204" pitchFamily="34" charset="0"/>
              </a:rPr>
              <a:t>BUSCOM301 - Sessions</a:t>
            </a: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665027"/>
            <a:ext cx="7620000" cy="4145464"/>
          </a:xfrm>
          <a:prstGeom prst="rect">
            <a:avLst/>
          </a:prstGeom>
          <a:noFill/>
        </p:spPr>
        <p:txBody>
          <a:bodyPr wrap="square" rtlCol="0">
            <a:noAutofit/>
          </a:bodyPr>
          <a:lstStyle/>
          <a:p>
            <a:pPr>
              <a:lnSpc>
                <a:spcPct val="150000"/>
              </a:lnSpc>
            </a:pPr>
            <a:r>
              <a:rPr lang="en-AU" sz="2400" b="1" dirty="0">
                <a:solidFill>
                  <a:srgbClr val="002060"/>
                </a:solidFill>
                <a:latin typeface="Bookman Old Style" panose="02050604050505020204" pitchFamily="18" charset="0"/>
                <a:cs typeface="Arial" panose="020B0604020202020204" pitchFamily="34" charset="0"/>
              </a:rPr>
              <a:t>Business Communication</a:t>
            </a:r>
            <a:endParaRPr lang="en-AU" sz="2400" dirty="0">
              <a:solidFill>
                <a:srgbClr val="002060"/>
              </a:solidFill>
              <a:latin typeface="Bookman Old Style" panose="02050604050505020204" pitchFamily="18" charset="0"/>
              <a:cs typeface="Arial" panose="020B0604020202020204" pitchFamily="34" charset="0"/>
            </a:endParaRPr>
          </a:p>
          <a:p>
            <a:pPr>
              <a:lnSpc>
                <a:spcPct val="150000"/>
              </a:lnSpc>
            </a:pPr>
            <a:r>
              <a:rPr lang="en-AU" sz="2400" dirty="0">
                <a:solidFill>
                  <a:srgbClr val="002060"/>
                </a:solidFill>
                <a:latin typeface="Bookman Old Style" panose="02050604050505020204" pitchFamily="18" charset="0"/>
                <a:cs typeface="Arial" panose="020B0604020202020204" pitchFamily="34" charset="0"/>
              </a:rPr>
              <a:t>7. Media Programming</a:t>
            </a:r>
          </a:p>
          <a:p>
            <a:pPr>
              <a:lnSpc>
                <a:spcPct val="150000"/>
              </a:lnSpc>
            </a:pPr>
            <a:r>
              <a:rPr lang="en-AU" sz="2400" dirty="0">
                <a:solidFill>
                  <a:srgbClr val="002060"/>
                </a:solidFill>
                <a:latin typeface="Bookman Old Style" panose="02050604050505020204" pitchFamily="18" charset="0"/>
                <a:cs typeface="Arial" panose="020B0604020202020204" pitchFamily="34" charset="0"/>
              </a:rPr>
              <a:t>8. Research, Logic and Persuasion</a:t>
            </a:r>
          </a:p>
          <a:p>
            <a:pPr>
              <a:lnSpc>
                <a:spcPct val="150000"/>
              </a:lnSpc>
            </a:pPr>
            <a:r>
              <a:rPr lang="en-AU" sz="2400" dirty="0">
                <a:solidFill>
                  <a:srgbClr val="002060"/>
                </a:solidFill>
                <a:latin typeface="Bookman Old Style" panose="02050604050505020204" pitchFamily="18" charset="0"/>
                <a:cs typeface="Arial" panose="020B0604020202020204" pitchFamily="34" charset="0"/>
              </a:rPr>
              <a:t>9. Negotiation and Conflict Management</a:t>
            </a:r>
          </a:p>
          <a:p>
            <a:pPr>
              <a:lnSpc>
                <a:spcPct val="150000"/>
              </a:lnSpc>
            </a:pPr>
            <a:r>
              <a:rPr lang="en-AU" sz="2400" dirty="0">
                <a:solidFill>
                  <a:srgbClr val="002060"/>
                </a:solidFill>
                <a:latin typeface="Bookman Old Style" panose="02050604050505020204" pitchFamily="18" charset="0"/>
                <a:cs typeface="Arial" panose="020B0604020202020204" pitchFamily="34" charset="0"/>
              </a:rPr>
              <a:t>10. Intellectual Property</a:t>
            </a:r>
          </a:p>
          <a:p>
            <a:pPr>
              <a:lnSpc>
                <a:spcPct val="150000"/>
              </a:lnSpc>
            </a:pPr>
            <a:r>
              <a:rPr lang="en-AU" sz="2400" dirty="0">
                <a:solidFill>
                  <a:srgbClr val="002060"/>
                </a:solidFill>
                <a:latin typeface="Bookman Old Style" panose="02050604050505020204" pitchFamily="18" charset="0"/>
                <a:cs typeface="Arial" panose="020B0604020202020204" pitchFamily="34" charset="0"/>
              </a:rPr>
              <a:t>11. Business Document Design</a:t>
            </a:r>
          </a:p>
          <a:p>
            <a:pPr>
              <a:lnSpc>
                <a:spcPct val="150000"/>
              </a:lnSpc>
            </a:pPr>
            <a:r>
              <a:rPr lang="en-AU" sz="2400" dirty="0">
                <a:solidFill>
                  <a:srgbClr val="002060"/>
                </a:solidFill>
                <a:latin typeface="Bookman Old Style" panose="02050604050505020204" pitchFamily="18" charset="0"/>
                <a:cs typeface="Arial" panose="020B0604020202020204" pitchFamily="34" charset="0"/>
              </a:rPr>
              <a:t>12. Communication Strategies and Review</a:t>
            </a:r>
          </a:p>
        </p:txBody>
      </p:sp>
      <p:pic>
        <p:nvPicPr>
          <p:cNvPr id="9" name="Picture 8" descr="Logo, company name&#10;&#10;Description automatically generated">
            <a:extLst>
              <a:ext uri="{FF2B5EF4-FFF2-40B4-BE49-F238E27FC236}">
                <a16:creationId xmlns:a16="http://schemas.microsoft.com/office/drawing/2014/main" id="{FA00D97D-116F-4A82-98DD-E7367111F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
        <p:nvSpPr>
          <p:cNvPr id="3" name="TextBox 2">
            <a:extLst>
              <a:ext uri="{FF2B5EF4-FFF2-40B4-BE49-F238E27FC236}">
                <a16:creationId xmlns:a16="http://schemas.microsoft.com/office/drawing/2014/main" id="{E8B4E23C-2D56-8732-3986-7B37E90884BB}"/>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BUSCOM301 Business Communication – Session 01</a:t>
            </a:r>
          </a:p>
        </p:txBody>
      </p:sp>
      <p:sp>
        <p:nvSpPr>
          <p:cNvPr id="4" name="TextBox 3">
            <a:extLst>
              <a:ext uri="{FF2B5EF4-FFF2-40B4-BE49-F238E27FC236}">
                <a16:creationId xmlns:a16="http://schemas.microsoft.com/office/drawing/2014/main" id="{9B1927D0-ED21-85EE-9C53-EB12B774DA0D}"/>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spTree>
    <p:extLst>
      <p:ext uri="{BB962C8B-B14F-4D97-AF65-F5344CB8AC3E}">
        <p14:creationId xmlns:p14="http://schemas.microsoft.com/office/powerpoint/2010/main" val="37142946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a:t>
            </a:r>
            <a:r>
              <a:rPr lang="en-US" b="1" spc="300" dirty="0">
                <a:solidFill>
                  <a:schemeClr val="bg1"/>
                </a:solidFill>
                <a:latin typeface="Bookman Old Style" panose="02050604050505020204" pitchFamily="18" charset="0"/>
                <a:cs typeface="Arial" panose="020B0604020202020204" pitchFamily="34" charset="0"/>
              </a:rPr>
              <a:t>References – 1</a:t>
            </a:r>
          </a:p>
        </p:txBody>
      </p:sp>
      <p:sp>
        <p:nvSpPr>
          <p:cNvPr id="9" name="TextBox 8"/>
          <p:cNvSpPr txBox="1"/>
          <p:nvPr/>
        </p:nvSpPr>
        <p:spPr>
          <a:xfrm>
            <a:off x="3350413" y="3653612"/>
            <a:ext cx="2584069" cy="200055"/>
          </a:xfrm>
          <a:prstGeom prst="rect">
            <a:avLst/>
          </a:prstGeom>
          <a:noFill/>
        </p:spPr>
        <p:txBody>
          <a:bodyPr wrap="square" lIns="0" tIns="0" rtlCol="0" anchor="t">
            <a:spAutoFit/>
          </a:bodyPr>
          <a:lstStyle/>
          <a:p>
            <a:pPr algn="ctr" defTabSz="914400">
              <a:spcBef>
                <a:spcPct val="20000"/>
              </a:spcBef>
              <a:defRPr/>
            </a:pPr>
            <a:r>
              <a:rPr lang="en-US" sz="1000" spc="300" dirty="0">
                <a:solidFill>
                  <a:schemeClr val="bg1"/>
                </a:solidFill>
              </a:rPr>
              <a:t>Certificate IV in Marketing</a:t>
            </a:r>
            <a:endParaRPr lang="en-US" sz="600" spc="300" dirty="0">
              <a:solidFill>
                <a:schemeClr val="bg1"/>
              </a:solidFill>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533400" y="1369565"/>
            <a:ext cx="8153400" cy="4845539"/>
          </a:xfrm>
          <a:prstGeom prst="rect">
            <a:avLst/>
          </a:prstGeom>
          <a:noFill/>
        </p:spPr>
        <p:txBody>
          <a:bodyPr wrap="square" rtlCol="0">
            <a:noAutofit/>
          </a:bodyPr>
          <a:lstStyle/>
          <a:p>
            <a:pPr>
              <a:lnSpc>
                <a:spcPts val="2000"/>
              </a:lnSpc>
            </a:pPr>
            <a:r>
              <a:rPr lang="en-US" dirty="0">
                <a:solidFill>
                  <a:schemeClr val="tx1">
                    <a:lumMod val="50000"/>
                    <a:lumOff val="50000"/>
                  </a:schemeClr>
                </a:solidFill>
                <a:latin typeface="Bookman Old Style" panose="02050604050505020204" pitchFamily="18" charset="0"/>
                <a:cs typeface="Arial" panose="020B0604020202020204" pitchFamily="34" charset="0"/>
              </a:rPr>
              <a:t>Bay, F. 2019, ‘Leaders must always celebrate success’, </a:t>
            </a:r>
            <a:r>
              <a:rPr lang="en-US" i="1" dirty="0">
                <a:solidFill>
                  <a:schemeClr val="tx1">
                    <a:lumMod val="50000"/>
                    <a:lumOff val="50000"/>
                  </a:schemeClr>
                </a:solidFill>
                <a:latin typeface="Bookman Old Style" panose="02050604050505020204" pitchFamily="18" charset="0"/>
                <a:cs typeface="Arial" panose="020B0604020202020204" pitchFamily="34" charset="0"/>
              </a:rPr>
              <a:t>Speak to Lead!</a:t>
            </a:r>
            <a:r>
              <a:rPr lang="en-US" dirty="0">
                <a:solidFill>
                  <a:schemeClr val="tx1">
                    <a:lumMod val="50000"/>
                    <a:lumOff val="50000"/>
                  </a:schemeClr>
                </a:solidFill>
                <a:latin typeface="Bookman Old Style" panose="02050604050505020204" pitchFamily="18" charset="0"/>
                <a:cs typeface="Arial" panose="020B0604020202020204" pitchFamily="34" charset="0"/>
              </a:rPr>
              <a:t>, viewed 01 August 2022, </a:t>
            </a:r>
            <a:r>
              <a:rPr lang="en-AU" dirty="0">
                <a:solidFill>
                  <a:schemeClr val="tx1">
                    <a:lumMod val="50000"/>
                    <a:lumOff val="50000"/>
                  </a:schemeClr>
                </a:solidFill>
                <a:latin typeface="Bookman Old Style" panose="02050604050505020204" pitchFamily="18" charset="0"/>
                <a:hlinkClick r:id="rId3">
                  <a:extLst>
                    <a:ext uri="{A12FA001-AC4F-418D-AE19-62706E023703}">
                      <ahyp:hlinkClr xmlns:ahyp="http://schemas.microsoft.com/office/drawing/2018/hyperlinkcolor" val="tx"/>
                    </a:ext>
                  </a:extLst>
                </a:hlinkClick>
              </a:rPr>
              <a:t>Leaders must always celebrate success - Speak to Lead!</a:t>
            </a:r>
            <a:endParaRPr lang="en-AU" dirty="0">
              <a:solidFill>
                <a:schemeClr val="tx1">
                  <a:lumMod val="50000"/>
                  <a:lumOff val="50000"/>
                </a:schemeClr>
              </a:solidFill>
              <a:latin typeface="Bookman Old Style" panose="02050604050505020204" pitchFamily="18" charset="0"/>
            </a:endParaRPr>
          </a:p>
          <a:p>
            <a:pPr>
              <a:lnSpc>
                <a:spcPts val="2000"/>
              </a:lnSpc>
            </a:pPr>
            <a:r>
              <a:rPr lang="en-US" dirty="0">
                <a:solidFill>
                  <a:schemeClr val="tx1">
                    <a:lumMod val="50000"/>
                    <a:lumOff val="50000"/>
                  </a:schemeClr>
                </a:solidFill>
                <a:latin typeface="Bookman Old Style" panose="02050604050505020204" pitchFamily="18" charset="0"/>
                <a:cs typeface="Arial" panose="020B0604020202020204" pitchFamily="34" charset="0"/>
              </a:rPr>
              <a:t> </a:t>
            </a:r>
          </a:p>
          <a:p>
            <a:pPr>
              <a:lnSpc>
                <a:spcPts val="2000"/>
              </a:lnSpc>
            </a:pPr>
            <a:r>
              <a:rPr lang="en-US" dirty="0">
                <a:solidFill>
                  <a:schemeClr val="tx1">
                    <a:lumMod val="50000"/>
                    <a:lumOff val="50000"/>
                  </a:schemeClr>
                </a:solidFill>
                <a:latin typeface="Bookman Old Style" panose="02050604050505020204" pitchFamily="18" charset="0"/>
                <a:cs typeface="Arial" panose="020B0604020202020204" pitchFamily="34" charset="0"/>
              </a:rPr>
              <a:t>Bing. 2021, [Nerves], viewed 29 April 2021, </a:t>
            </a:r>
            <a:r>
              <a:rPr lang="en-AU" dirty="0">
                <a:solidFill>
                  <a:schemeClr val="tx1">
                    <a:lumMod val="50000"/>
                    <a:lumOff val="50000"/>
                  </a:schemeClr>
                </a:solidFill>
                <a:latin typeface="Bookman Old Style" panose="02050604050505020204" pitchFamily="18" charset="0"/>
                <a:cs typeface="Arial" panose="020B0604020202020204" pitchFamily="34" charset="0"/>
                <a:hlinkClick r:id="rId4">
                  <a:extLst>
                    <a:ext uri="{A12FA001-AC4F-418D-AE19-62706E023703}">
                      <ahyp:hlinkClr xmlns:ahyp="http://schemas.microsoft.com/office/drawing/2018/hyperlinkcolor" val="tx"/>
                    </a:ext>
                  </a:extLst>
                </a:hlinkClick>
              </a:rPr>
              <a:t>making presentation stress images - Bing images</a:t>
            </a:r>
            <a:endParaRPr lang="en-US" dirty="0">
              <a:solidFill>
                <a:schemeClr val="tx1">
                  <a:lumMod val="50000"/>
                  <a:lumOff val="50000"/>
                </a:schemeClr>
              </a:solidFill>
              <a:latin typeface="Bookman Old Style" panose="02050604050505020204" pitchFamily="18" charset="0"/>
              <a:cs typeface="Arial" panose="020B0604020202020204" pitchFamily="34" charset="0"/>
            </a:endParaRPr>
          </a:p>
          <a:p>
            <a:pPr>
              <a:lnSpc>
                <a:spcPts val="2000"/>
              </a:lnSpc>
            </a:pPr>
            <a:endParaRPr lang="en-AU" dirty="0">
              <a:solidFill>
                <a:schemeClr val="tx1">
                  <a:lumMod val="50000"/>
                  <a:lumOff val="50000"/>
                </a:schemeClr>
              </a:solidFill>
              <a:latin typeface="Bookman Old Style" panose="02050604050505020204" pitchFamily="18" charset="0"/>
              <a:cs typeface="Arial" panose="020B0604020202020204" pitchFamily="34" charset="0"/>
            </a:endParaRPr>
          </a:p>
          <a:p>
            <a:pPr>
              <a:lnSpc>
                <a:spcPts val="2000"/>
              </a:lnSpc>
            </a:pPr>
            <a:r>
              <a:rPr lang="en-AU" dirty="0">
                <a:solidFill>
                  <a:schemeClr val="tx1">
                    <a:lumMod val="50000"/>
                    <a:lumOff val="50000"/>
                  </a:schemeClr>
                </a:solidFill>
                <a:latin typeface="Bookman Old Style" panose="02050604050505020204" pitchFamily="18" charset="0"/>
                <a:cs typeface="Arial" panose="020B0604020202020204" pitchFamily="34" charset="0"/>
              </a:rPr>
              <a:t>Communication Studies, 2022, ‘Communication theories’, </a:t>
            </a:r>
            <a:r>
              <a:rPr lang="en-AU" i="1" dirty="0">
                <a:solidFill>
                  <a:schemeClr val="tx1">
                    <a:lumMod val="50000"/>
                    <a:lumOff val="50000"/>
                  </a:schemeClr>
                </a:solidFill>
                <a:latin typeface="Bookman Old Style" panose="02050604050505020204" pitchFamily="18" charset="0"/>
                <a:cs typeface="Arial" panose="020B0604020202020204" pitchFamily="34" charset="0"/>
              </a:rPr>
              <a:t>Communication studies</a:t>
            </a:r>
            <a:r>
              <a:rPr lang="en-AU" dirty="0">
                <a:solidFill>
                  <a:schemeClr val="tx1">
                    <a:lumMod val="50000"/>
                    <a:lumOff val="50000"/>
                  </a:schemeClr>
                </a:solidFill>
                <a:latin typeface="Bookman Old Style" panose="02050604050505020204" pitchFamily="18" charset="0"/>
                <a:cs typeface="Arial" panose="020B0604020202020204" pitchFamily="34" charset="0"/>
              </a:rPr>
              <a:t>, viewed 01 August 2022, </a:t>
            </a:r>
            <a:r>
              <a:rPr lang="en-AU" dirty="0">
                <a:solidFill>
                  <a:schemeClr val="tx1">
                    <a:lumMod val="50000"/>
                    <a:lumOff val="50000"/>
                  </a:schemeClr>
                </a:solidFill>
                <a:latin typeface="Bookman Old Style" panose="02050604050505020204" pitchFamily="18" charset="0"/>
                <a:hlinkClick r:id="rId5">
                  <a:extLst>
                    <a:ext uri="{A12FA001-AC4F-418D-AE19-62706E023703}">
                      <ahyp:hlinkClr xmlns:ahyp="http://schemas.microsoft.com/office/drawing/2018/hyperlinkcolor" val="tx"/>
                    </a:ext>
                  </a:extLst>
                </a:hlinkClick>
              </a:rPr>
              <a:t>Communication Theories – Communication Studies</a:t>
            </a:r>
            <a:r>
              <a:rPr lang="en-AU" dirty="0">
                <a:solidFill>
                  <a:schemeClr val="tx1">
                    <a:lumMod val="50000"/>
                    <a:lumOff val="50000"/>
                  </a:schemeClr>
                </a:solidFill>
                <a:latin typeface="Bookman Old Style" panose="02050604050505020204" pitchFamily="18" charset="0"/>
              </a:rPr>
              <a:t> </a:t>
            </a:r>
            <a:endParaRPr lang="en-AU" dirty="0">
              <a:solidFill>
                <a:schemeClr val="tx1">
                  <a:lumMod val="50000"/>
                  <a:lumOff val="50000"/>
                </a:schemeClr>
              </a:solidFill>
              <a:latin typeface="Bookman Old Style" panose="02050604050505020204" pitchFamily="18" charset="0"/>
              <a:cs typeface="Arial" panose="020B0604020202020204" pitchFamily="34" charset="0"/>
            </a:endParaRPr>
          </a:p>
          <a:p>
            <a:pPr>
              <a:lnSpc>
                <a:spcPts val="2000"/>
              </a:lnSpc>
            </a:pPr>
            <a:endParaRPr lang="en-US" dirty="0">
              <a:solidFill>
                <a:schemeClr val="tx1">
                  <a:lumMod val="50000"/>
                  <a:lumOff val="50000"/>
                </a:schemeClr>
              </a:solidFill>
              <a:latin typeface="Bookman Old Style" panose="02050604050505020204" pitchFamily="18" charset="0"/>
              <a:cs typeface="Arial" panose="020B0604020202020204" pitchFamily="34" charset="0"/>
            </a:endParaRPr>
          </a:p>
          <a:p>
            <a:pPr>
              <a:lnSpc>
                <a:spcPts val="2000"/>
              </a:lnSpc>
            </a:pPr>
            <a:r>
              <a:rPr lang="en-AU" dirty="0">
                <a:solidFill>
                  <a:schemeClr val="tx1">
                    <a:lumMod val="50000"/>
                    <a:lumOff val="50000"/>
                  </a:schemeClr>
                </a:solidFill>
                <a:latin typeface="Bookman Old Style" panose="02050604050505020204" pitchFamily="18" charset="0"/>
                <a:cs typeface="Arial" panose="020B0604020202020204" pitchFamily="34" charset="0"/>
              </a:rPr>
              <a:t>Drew, C. 2022, ‘All 8 models of communication explained!’, </a:t>
            </a:r>
            <a:r>
              <a:rPr lang="en-AU" i="1" dirty="0">
                <a:solidFill>
                  <a:schemeClr val="tx1">
                    <a:lumMod val="50000"/>
                    <a:lumOff val="50000"/>
                  </a:schemeClr>
                </a:solidFill>
                <a:latin typeface="Bookman Old Style" panose="02050604050505020204" pitchFamily="18" charset="0"/>
                <a:cs typeface="Arial" panose="020B0604020202020204" pitchFamily="34" charset="0"/>
              </a:rPr>
              <a:t>HelpfulProfessor.com</a:t>
            </a:r>
            <a:r>
              <a:rPr lang="en-AU" dirty="0">
                <a:solidFill>
                  <a:schemeClr val="tx1">
                    <a:lumMod val="50000"/>
                    <a:lumOff val="50000"/>
                  </a:schemeClr>
                </a:solidFill>
                <a:latin typeface="Bookman Old Style" panose="02050604050505020204" pitchFamily="18" charset="0"/>
                <a:cs typeface="Arial" panose="020B0604020202020204" pitchFamily="34" charset="0"/>
              </a:rPr>
              <a:t>, viewed 01 August 2022, </a:t>
            </a:r>
            <a:r>
              <a:rPr lang="en-AU" dirty="0">
                <a:solidFill>
                  <a:schemeClr val="tx1">
                    <a:lumMod val="50000"/>
                    <a:lumOff val="50000"/>
                  </a:schemeClr>
                </a:solidFill>
                <a:latin typeface="Bookman Old Style" panose="02050604050505020204" pitchFamily="18" charset="0"/>
                <a:hlinkClick r:id="rId6">
                  <a:extLst>
                    <a:ext uri="{A12FA001-AC4F-418D-AE19-62706E023703}">
                      <ahyp:hlinkClr xmlns:ahyp="http://schemas.microsoft.com/office/drawing/2018/hyperlinkcolor" val="tx"/>
                    </a:ext>
                  </a:extLst>
                </a:hlinkClick>
              </a:rPr>
              <a:t>All 8 Models of Communication, Explained! (2022) (helpfulprofessor.com)</a:t>
            </a:r>
            <a:endParaRPr lang="en-AU" dirty="0">
              <a:solidFill>
                <a:schemeClr val="tx1">
                  <a:lumMod val="50000"/>
                  <a:lumOff val="50000"/>
                </a:schemeClr>
              </a:solidFill>
              <a:latin typeface="Bookman Old Style" panose="02050604050505020204" pitchFamily="18" charset="0"/>
              <a:cs typeface="Arial" panose="020B0604020202020204" pitchFamily="34" charset="0"/>
            </a:endParaRPr>
          </a:p>
          <a:p>
            <a:pPr>
              <a:lnSpc>
                <a:spcPts val="2000"/>
              </a:lnSpc>
            </a:pPr>
            <a:endParaRPr lang="en-AU" dirty="0">
              <a:solidFill>
                <a:schemeClr val="tx1">
                  <a:lumMod val="50000"/>
                  <a:lumOff val="50000"/>
                </a:schemeClr>
              </a:solidFill>
              <a:latin typeface="Bookman Old Style" panose="02050604050505020204" pitchFamily="18" charset="0"/>
              <a:cs typeface="Arial" panose="020B0604020202020204" pitchFamily="34" charset="0"/>
            </a:endParaRPr>
          </a:p>
          <a:p>
            <a:pPr>
              <a:lnSpc>
                <a:spcPts val="2000"/>
              </a:lnSpc>
            </a:pPr>
            <a:r>
              <a:rPr lang="en-AU" dirty="0">
                <a:solidFill>
                  <a:schemeClr val="tx1">
                    <a:lumMod val="50000"/>
                    <a:lumOff val="50000"/>
                  </a:schemeClr>
                </a:solidFill>
                <a:latin typeface="Bookman Old Style" panose="02050604050505020204" pitchFamily="18" charset="0"/>
                <a:cs typeface="Arial" panose="020B0604020202020204" pitchFamily="34" charset="0"/>
              </a:rPr>
              <a:t>Monash Intercultural Lab, 2022, ‘What is intercultural competency, and why is it important?’, </a:t>
            </a:r>
            <a:r>
              <a:rPr lang="en-AU" i="1" dirty="0">
                <a:solidFill>
                  <a:schemeClr val="tx1">
                    <a:lumMod val="50000"/>
                    <a:lumOff val="50000"/>
                  </a:schemeClr>
                </a:solidFill>
                <a:latin typeface="Bookman Old Style" panose="02050604050505020204" pitchFamily="18" charset="0"/>
                <a:cs typeface="Arial" panose="020B0604020202020204" pitchFamily="34" charset="0"/>
              </a:rPr>
              <a:t>About the Lab</a:t>
            </a:r>
            <a:r>
              <a:rPr lang="en-AU" dirty="0">
                <a:solidFill>
                  <a:schemeClr val="tx1">
                    <a:lumMod val="50000"/>
                    <a:lumOff val="50000"/>
                  </a:schemeClr>
                </a:solidFill>
                <a:latin typeface="Bookman Old Style" panose="02050604050505020204" pitchFamily="18" charset="0"/>
                <a:cs typeface="Arial" panose="020B0604020202020204" pitchFamily="34" charset="0"/>
              </a:rPr>
              <a:t>, viewed 01 August 2022, </a:t>
            </a:r>
            <a:r>
              <a:rPr lang="en-AU" dirty="0">
                <a:solidFill>
                  <a:schemeClr val="tx1">
                    <a:lumMod val="50000"/>
                    <a:lumOff val="50000"/>
                  </a:schemeClr>
                </a:solidFill>
                <a:latin typeface="Bookman Old Style" panose="02050604050505020204" pitchFamily="18" charset="0"/>
                <a:hlinkClick r:id="rId7">
                  <a:extLst>
                    <a:ext uri="{A12FA001-AC4F-418D-AE19-62706E023703}">
                      <ahyp:hlinkClr xmlns:ahyp="http://schemas.microsoft.com/office/drawing/2018/hyperlinkcolor" val="tx"/>
                    </a:ext>
                  </a:extLst>
                </a:hlinkClick>
              </a:rPr>
              <a:t>What is intercultural competence? - Monash Intercultural Lab</a:t>
            </a:r>
            <a:endParaRPr lang="en-AU" dirty="0">
              <a:solidFill>
                <a:schemeClr val="tx1">
                  <a:lumMod val="50000"/>
                  <a:lumOff val="50000"/>
                </a:schemeClr>
              </a:solidFill>
              <a:latin typeface="Bookman Old Style" panose="02050604050505020204" pitchFamily="18" charset="0"/>
              <a:cs typeface="Arial" panose="020B0604020202020204" pitchFamily="34" charset="0"/>
            </a:endParaRPr>
          </a:p>
          <a:p>
            <a:pPr>
              <a:lnSpc>
                <a:spcPts val="2000"/>
              </a:lnSpc>
            </a:pPr>
            <a:endParaRPr lang="en-US" dirty="0">
              <a:solidFill>
                <a:schemeClr val="bg1">
                  <a:lumMod val="50000"/>
                </a:schemeClr>
              </a:solidFill>
              <a:latin typeface="Bookman Old Style" panose="02050604050505020204" pitchFamily="18" charset="0"/>
              <a:cs typeface="Arial" panose="020B0604020202020204" pitchFamily="34" charset="0"/>
            </a:endParaRPr>
          </a:p>
        </p:txBody>
      </p:sp>
      <p:pic>
        <p:nvPicPr>
          <p:cNvPr id="12" name="Picture 11" descr="Logo, company name&#10;&#10;Description automatically generated">
            <a:extLst>
              <a:ext uri="{FF2B5EF4-FFF2-40B4-BE49-F238E27FC236}">
                <a16:creationId xmlns:a16="http://schemas.microsoft.com/office/drawing/2014/main" id="{6E864633-940F-4DF4-A259-FB4BF4DDED4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
        <p:nvSpPr>
          <p:cNvPr id="3" name="TextBox 2">
            <a:extLst>
              <a:ext uri="{FF2B5EF4-FFF2-40B4-BE49-F238E27FC236}">
                <a16:creationId xmlns:a16="http://schemas.microsoft.com/office/drawing/2014/main" id="{793F9550-3CD3-2901-FDBA-8A3D571F17B4}"/>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BUSCOM301 Business Communication – Session 01</a:t>
            </a:r>
          </a:p>
        </p:txBody>
      </p:sp>
      <p:sp>
        <p:nvSpPr>
          <p:cNvPr id="4" name="TextBox 3">
            <a:extLst>
              <a:ext uri="{FF2B5EF4-FFF2-40B4-BE49-F238E27FC236}">
                <a16:creationId xmlns:a16="http://schemas.microsoft.com/office/drawing/2014/main" id="{54C242DD-D537-A793-3960-380DE4C64FED}"/>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spTree>
    <p:extLst>
      <p:ext uri="{BB962C8B-B14F-4D97-AF65-F5344CB8AC3E}">
        <p14:creationId xmlns:p14="http://schemas.microsoft.com/office/powerpoint/2010/main" val="4099398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a:t>
            </a:r>
            <a:r>
              <a:rPr lang="en-US" b="1" spc="300" dirty="0">
                <a:solidFill>
                  <a:schemeClr val="bg1"/>
                </a:solidFill>
                <a:latin typeface="Bookman Old Style" panose="02050604050505020204" pitchFamily="18" charset="0"/>
                <a:cs typeface="Arial" panose="020B0604020202020204" pitchFamily="34" charset="0"/>
              </a:rPr>
              <a:t>References – 2</a:t>
            </a:r>
          </a:p>
        </p:txBody>
      </p:sp>
      <p:sp>
        <p:nvSpPr>
          <p:cNvPr id="9" name="TextBox 8"/>
          <p:cNvSpPr txBox="1"/>
          <p:nvPr/>
        </p:nvSpPr>
        <p:spPr>
          <a:xfrm>
            <a:off x="3350413" y="3653612"/>
            <a:ext cx="2584069" cy="200055"/>
          </a:xfrm>
          <a:prstGeom prst="rect">
            <a:avLst/>
          </a:prstGeom>
          <a:noFill/>
        </p:spPr>
        <p:txBody>
          <a:bodyPr wrap="square" lIns="0" tIns="0" rtlCol="0" anchor="t">
            <a:spAutoFit/>
          </a:bodyPr>
          <a:lstStyle/>
          <a:p>
            <a:pPr algn="ctr" defTabSz="914400">
              <a:spcBef>
                <a:spcPct val="20000"/>
              </a:spcBef>
              <a:defRPr/>
            </a:pPr>
            <a:r>
              <a:rPr lang="en-US" sz="1000" spc="300" dirty="0">
                <a:solidFill>
                  <a:schemeClr val="bg1"/>
                </a:solidFill>
              </a:rPr>
              <a:t>Certificate IV in Marketing</a:t>
            </a:r>
            <a:endParaRPr lang="en-US" sz="600" spc="300" dirty="0">
              <a:solidFill>
                <a:schemeClr val="bg1"/>
              </a:solidFill>
            </a:endParaRPr>
          </a:p>
        </p:txBody>
      </p:sp>
      <p:sp>
        <p:nvSpPr>
          <p:cNvPr id="2" name="TextBox 1">
            <a:extLst>
              <a:ext uri="{FF2B5EF4-FFF2-40B4-BE49-F238E27FC236}">
                <a16:creationId xmlns:a16="http://schemas.microsoft.com/office/drawing/2014/main" id="{825138A1-D634-4C7E-A733-E8279B181C84}"/>
              </a:ext>
            </a:extLst>
          </p:cNvPr>
          <p:cNvSpPr txBox="1"/>
          <p:nvPr/>
        </p:nvSpPr>
        <p:spPr>
          <a:xfrm>
            <a:off x="533400" y="1369565"/>
            <a:ext cx="8153400" cy="4845539"/>
          </a:xfrm>
          <a:prstGeom prst="rect">
            <a:avLst/>
          </a:prstGeom>
          <a:noFill/>
        </p:spPr>
        <p:txBody>
          <a:bodyPr wrap="square" rtlCol="0">
            <a:noAutofit/>
          </a:bodyPr>
          <a:lstStyle/>
          <a:p>
            <a:pPr>
              <a:lnSpc>
                <a:spcPts val="2000"/>
              </a:lnSpc>
            </a:pPr>
            <a:endParaRPr lang="en-AU" dirty="0">
              <a:solidFill>
                <a:schemeClr val="bg1">
                  <a:lumMod val="50000"/>
                </a:schemeClr>
              </a:solidFill>
              <a:latin typeface="Bookman Old Style" panose="02050604050505020204" pitchFamily="18" charset="0"/>
              <a:cs typeface="Arial" panose="020B0604020202020204" pitchFamily="34" charset="0"/>
            </a:endParaRPr>
          </a:p>
          <a:p>
            <a:pPr>
              <a:lnSpc>
                <a:spcPts val="2000"/>
              </a:lnSpc>
            </a:pPr>
            <a:r>
              <a:rPr lang="en-AU" dirty="0">
                <a:solidFill>
                  <a:schemeClr val="tx1">
                    <a:lumMod val="50000"/>
                    <a:lumOff val="50000"/>
                  </a:schemeClr>
                </a:solidFill>
                <a:latin typeface="Bookman Old Style" panose="02050604050505020204" pitchFamily="18" charset="0"/>
              </a:rPr>
              <a:t>Miller, K. 2005, cited in </a:t>
            </a:r>
            <a:r>
              <a:rPr lang="en-AU" i="1" dirty="0">
                <a:solidFill>
                  <a:schemeClr val="tx1">
                    <a:lumMod val="50000"/>
                    <a:lumOff val="50000"/>
                  </a:schemeClr>
                </a:solidFill>
                <a:latin typeface="Bookman Old Style" panose="02050604050505020204" pitchFamily="18" charset="0"/>
              </a:rPr>
              <a:t>Wikipedia – Communication theory</a:t>
            </a:r>
            <a:r>
              <a:rPr lang="en-AU" dirty="0">
                <a:solidFill>
                  <a:schemeClr val="tx1">
                    <a:lumMod val="50000"/>
                    <a:lumOff val="50000"/>
                  </a:schemeClr>
                </a:solidFill>
                <a:latin typeface="Bookman Old Style" panose="02050604050505020204" pitchFamily="18" charset="0"/>
              </a:rPr>
              <a:t>, viewed 01 August 2022, </a:t>
            </a:r>
            <a:r>
              <a:rPr lang="en-AU" dirty="0">
                <a:solidFill>
                  <a:schemeClr val="tx1">
                    <a:lumMod val="50000"/>
                    <a:lumOff val="50000"/>
                  </a:schemeClr>
                </a:solidFill>
                <a:latin typeface="Bookman Old Style" panose="02050604050505020204" pitchFamily="18" charset="0"/>
                <a:hlinkClick r:id="rId3">
                  <a:extLst>
                    <a:ext uri="{A12FA001-AC4F-418D-AE19-62706E023703}">
                      <ahyp:hlinkClr xmlns:ahyp="http://schemas.microsoft.com/office/drawing/2018/hyperlinkcolor" val="tx"/>
                    </a:ext>
                  </a:extLst>
                </a:hlinkClick>
              </a:rPr>
              <a:t>Communication theory - Wikipedia </a:t>
            </a:r>
            <a:r>
              <a:rPr lang="en-AU" dirty="0">
                <a:solidFill>
                  <a:schemeClr val="tx1">
                    <a:lumMod val="50000"/>
                    <a:lumOff val="50000"/>
                  </a:schemeClr>
                </a:solidFill>
                <a:latin typeface="Bookman Old Style" panose="02050604050505020204" pitchFamily="18" charset="0"/>
              </a:rPr>
              <a:t>, first paragraph.</a:t>
            </a:r>
          </a:p>
          <a:p>
            <a:pPr>
              <a:lnSpc>
                <a:spcPts val="2000"/>
              </a:lnSpc>
            </a:pPr>
            <a:endParaRPr lang="en-AU" dirty="0">
              <a:solidFill>
                <a:schemeClr val="tx1">
                  <a:lumMod val="50000"/>
                  <a:lumOff val="50000"/>
                </a:schemeClr>
              </a:solidFill>
              <a:latin typeface="Bookman Old Style" panose="02050604050505020204" pitchFamily="18" charset="0"/>
              <a:cs typeface="Arial" panose="020B0604020202020204" pitchFamily="34" charset="0"/>
            </a:endParaRPr>
          </a:p>
          <a:p>
            <a:pPr>
              <a:lnSpc>
                <a:spcPts val="2000"/>
              </a:lnSpc>
            </a:pPr>
            <a:r>
              <a:rPr lang="en-AU" dirty="0">
                <a:solidFill>
                  <a:schemeClr val="tx1">
                    <a:lumMod val="50000"/>
                    <a:lumOff val="50000"/>
                  </a:schemeClr>
                </a:solidFill>
                <a:latin typeface="Bookman Old Style" panose="02050604050505020204" pitchFamily="18" charset="0"/>
                <a:cs typeface="Arial" panose="020B0604020202020204" pitchFamily="34" charset="0"/>
              </a:rPr>
              <a:t>Riera, J.J. 2022, ‘Semiotic Theory’, Theoretical Models for Teaching and Research, viewed 01 August 2022, </a:t>
            </a:r>
            <a:r>
              <a:rPr lang="en-AU" dirty="0">
                <a:solidFill>
                  <a:schemeClr val="tx1">
                    <a:lumMod val="50000"/>
                    <a:lumOff val="50000"/>
                  </a:schemeClr>
                </a:solidFill>
                <a:latin typeface="Bookman Old Style" panose="02050604050505020204" pitchFamily="18" charset="0"/>
                <a:hlinkClick r:id="rId4">
                  <a:extLst>
                    <a:ext uri="{A12FA001-AC4F-418D-AE19-62706E023703}">
                      <ahyp:hlinkClr xmlns:ahyp="http://schemas.microsoft.com/office/drawing/2018/hyperlinkcolor" val="tx"/>
                    </a:ext>
                  </a:extLst>
                </a:hlinkClick>
              </a:rPr>
              <a:t>Semiotic Theory – Theoretical Models for Teaching and Research (wsu.edu)</a:t>
            </a:r>
            <a:endParaRPr lang="en-AU" dirty="0">
              <a:solidFill>
                <a:schemeClr val="tx1">
                  <a:lumMod val="50000"/>
                  <a:lumOff val="50000"/>
                </a:schemeClr>
              </a:solidFill>
              <a:latin typeface="Bookman Old Style" panose="02050604050505020204" pitchFamily="18" charset="0"/>
            </a:endParaRPr>
          </a:p>
          <a:p>
            <a:pPr>
              <a:lnSpc>
                <a:spcPts val="2000"/>
              </a:lnSpc>
            </a:pPr>
            <a:endParaRPr lang="en-AU" dirty="0">
              <a:solidFill>
                <a:schemeClr val="tx1">
                  <a:lumMod val="50000"/>
                  <a:lumOff val="50000"/>
                </a:schemeClr>
              </a:solidFill>
              <a:latin typeface="Bookman Old Style" panose="02050604050505020204" pitchFamily="18" charset="0"/>
              <a:cs typeface="Arial" panose="020B0604020202020204" pitchFamily="34" charset="0"/>
            </a:endParaRPr>
          </a:p>
          <a:p>
            <a:pPr>
              <a:lnSpc>
                <a:spcPts val="2000"/>
              </a:lnSpc>
            </a:pPr>
            <a:r>
              <a:rPr lang="en-AU" dirty="0">
                <a:solidFill>
                  <a:schemeClr val="tx1">
                    <a:lumMod val="50000"/>
                    <a:lumOff val="50000"/>
                  </a:schemeClr>
                </a:solidFill>
                <a:latin typeface="Bookman Old Style" panose="02050604050505020204" pitchFamily="18" charset="0"/>
                <a:cs typeface="Arial" panose="020B0604020202020204" pitchFamily="34" charset="0"/>
              </a:rPr>
              <a:t>Van Osselaer, P. 2004, PVO_P_Pic_Aero_FrmNar_20041219_A32_PE.</a:t>
            </a:r>
          </a:p>
          <a:p>
            <a:pPr>
              <a:lnSpc>
                <a:spcPts val="2000"/>
              </a:lnSpc>
            </a:pPr>
            <a:endParaRPr lang="en-AU" dirty="0">
              <a:solidFill>
                <a:schemeClr val="tx1">
                  <a:lumMod val="50000"/>
                  <a:lumOff val="50000"/>
                </a:schemeClr>
              </a:solidFill>
              <a:latin typeface="Bookman Old Style" panose="02050604050505020204" pitchFamily="18" charset="0"/>
              <a:cs typeface="Arial" panose="020B0604020202020204" pitchFamily="34" charset="0"/>
            </a:endParaRPr>
          </a:p>
          <a:p>
            <a:pPr>
              <a:lnSpc>
                <a:spcPts val="2000"/>
              </a:lnSpc>
            </a:pPr>
            <a:endParaRPr lang="en-US" dirty="0">
              <a:solidFill>
                <a:schemeClr val="bg1">
                  <a:lumMod val="50000"/>
                </a:schemeClr>
              </a:solidFill>
              <a:latin typeface="Bookman Old Style" panose="02050604050505020204" pitchFamily="18" charset="0"/>
              <a:cs typeface="Arial" panose="020B0604020202020204" pitchFamily="34" charset="0"/>
            </a:endParaRPr>
          </a:p>
        </p:txBody>
      </p:sp>
      <p:pic>
        <p:nvPicPr>
          <p:cNvPr id="12" name="Picture 11" descr="Logo, company name&#10;&#10;Description automatically generated">
            <a:extLst>
              <a:ext uri="{FF2B5EF4-FFF2-40B4-BE49-F238E27FC236}">
                <a16:creationId xmlns:a16="http://schemas.microsoft.com/office/drawing/2014/main" id="{6E864633-940F-4DF4-A259-FB4BF4DDED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
        <p:nvSpPr>
          <p:cNvPr id="3" name="TextBox 2">
            <a:extLst>
              <a:ext uri="{FF2B5EF4-FFF2-40B4-BE49-F238E27FC236}">
                <a16:creationId xmlns:a16="http://schemas.microsoft.com/office/drawing/2014/main" id="{793F9550-3CD3-2901-FDBA-8A3D571F17B4}"/>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BUSCOM301 Business Communication – Session 01</a:t>
            </a:r>
          </a:p>
        </p:txBody>
      </p:sp>
      <p:sp>
        <p:nvSpPr>
          <p:cNvPr id="4" name="TextBox 3">
            <a:extLst>
              <a:ext uri="{FF2B5EF4-FFF2-40B4-BE49-F238E27FC236}">
                <a16:creationId xmlns:a16="http://schemas.microsoft.com/office/drawing/2014/main" id="{54C242DD-D537-A793-3960-380DE4C64FED}"/>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spTree>
    <p:extLst>
      <p:ext uri="{BB962C8B-B14F-4D97-AF65-F5344CB8AC3E}">
        <p14:creationId xmlns:p14="http://schemas.microsoft.com/office/powerpoint/2010/main" val="26110778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cs typeface="Arial" panose="020B0604020202020204" pitchFamily="34" charset="0"/>
              </a:rPr>
              <a:t>  Copyright</a:t>
            </a:r>
          </a:p>
        </p:txBody>
      </p:sp>
      <p:sp>
        <p:nvSpPr>
          <p:cNvPr id="2" name="TextBox 1">
            <a:extLst>
              <a:ext uri="{FF2B5EF4-FFF2-40B4-BE49-F238E27FC236}">
                <a16:creationId xmlns:a16="http://schemas.microsoft.com/office/drawing/2014/main" id="{825138A1-D634-4C7E-A733-E8279B181C84}"/>
              </a:ext>
            </a:extLst>
          </p:cNvPr>
          <p:cNvSpPr txBox="1"/>
          <p:nvPr/>
        </p:nvSpPr>
        <p:spPr>
          <a:xfrm>
            <a:off x="799340" y="1306501"/>
            <a:ext cx="7582660" cy="1208099"/>
          </a:xfrm>
          <a:prstGeom prst="rect">
            <a:avLst/>
          </a:prstGeom>
          <a:noFill/>
        </p:spPr>
        <p:txBody>
          <a:bodyPr wrap="square" rtlCol="0">
            <a:noAutofit/>
          </a:bodyPr>
          <a:lstStyle/>
          <a:p>
            <a:pPr marR="622935">
              <a:lnSpc>
                <a:spcPct val="150000"/>
              </a:lnSpc>
              <a:spcBef>
                <a:spcPts val="600"/>
              </a:spcBef>
              <a:spcAft>
                <a:spcPts val="600"/>
              </a:spcAft>
            </a:pPr>
            <a:r>
              <a:rPr lang="en-AU" dirty="0">
                <a:solidFill>
                  <a:srgbClr val="002060"/>
                </a:solidFill>
                <a:effectLst/>
                <a:latin typeface="Bookman Old Style" panose="02050604050505020204" pitchFamily="18" charset="0"/>
                <a:ea typeface="Calibri" panose="020F0502020204030204" pitchFamily="34" charset="0"/>
                <a:cs typeface="Arial" panose="020B0604020202020204" pitchFamily="34" charset="0"/>
              </a:rPr>
              <a:t>© OSS Education 2022| Pierre Van Osselaer 20220801 | oss@oss.com.au</a:t>
            </a:r>
            <a:endParaRPr lang="en-AU" dirty="0">
              <a:effectLst/>
              <a:latin typeface="Bookman Old Style" panose="02050604050505020204" pitchFamily="18" charset="0"/>
              <a:ea typeface="Calibri" panose="020F0502020204030204" pitchFamily="34" charset="0"/>
              <a:cs typeface="Times New Roman" panose="02020603050405020304" pitchFamily="18" charset="0"/>
            </a:endParaRPr>
          </a:p>
          <a:p>
            <a:pPr>
              <a:lnSpc>
                <a:spcPts val="2800"/>
              </a:lnSpc>
            </a:pPr>
            <a:endParaRPr lang="en-US" dirty="0">
              <a:solidFill>
                <a:schemeClr val="bg1">
                  <a:lumMod val="50000"/>
                </a:schemeClr>
              </a:solidFill>
              <a:latin typeface="Arial" panose="020B0604020202020204" pitchFamily="34" charset="0"/>
              <a:cs typeface="Arial" panose="020B0604020202020204" pitchFamily="34" charset="0"/>
            </a:endParaRPr>
          </a:p>
        </p:txBody>
      </p:sp>
      <p:pic>
        <p:nvPicPr>
          <p:cNvPr id="14" name="Picture 13" descr="Logo, company name&#10;&#10;Description automatically generated">
            <a:extLst>
              <a:ext uri="{FF2B5EF4-FFF2-40B4-BE49-F238E27FC236}">
                <a16:creationId xmlns:a16="http://schemas.microsoft.com/office/drawing/2014/main" id="{FA5A7F2E-4A16-4823-B872-1D4D7F537C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
        <p:nvSpPr>
          <p:cNvPr id="3" name="TextBox 2">
            <a:extLst>
              <a:ext uri="{FF2B5EF4-FFF2-40B4-BE49-F238E27FC236}">
                <a16:creationId xmlns:a16="http://schemas.microsoft.com/office/drawing/2014/main" id="{FD957037-869E-6D92-59EB-7C2DEA96149F}"/>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BUSCOM301 Business Communication – Session 01</a:t>
            </a:r>
          </a:p>
        </p:txBody>
      </p:sp>
      <p:sp>
        <p:nvSpPr>
          <p:cNvPr id="4" name="TextBox 3">
            <a:extLst>
              <a:ext uri="{FF2B5EF4-FFF2-40B4-BE49-F238E27FC236}">
                <a16:creationId xmlns:a16="http://schemas.microsoft.com/office/drawing/2014/main" id="{09EC994A-8C80-1B74-0C5E-BE337C5FD48B}"/>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spTree>
    <p:extLst>
      <p:ext uri="{BB962C8B-B14F-4D97-AF65-F5344CB8AC3E}">
        <p14:creationId xmlns:p14="http://schemas.microsoft.com/office/powerpoint/2010/main" val="12180490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flipV="1">
            <a:off x="1143000" y="2971799"/>
            <a:ext cx="6967326" cy="1066799"/>
          </a:xfrm>
          <a:prstGeom prst="roundRect">
            <a:avLst>
              <a:gd name="adj" fmla="val 449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endParaRPr lang="en-US" sz="2400" b="1" dirty="0"/>
          </a:p>
        </p:txBody>
      </p:sp>
      <p:pic>
        <p:nvPicPr>
          <p:cNvPr id="7" name="Picture 6" descr="Logo, company name&#10;&#10;Description automatically generated">
            <a:extLst>
              <a:ext uri="{FF2B5EF4-FFF2-40B4-BE49-F238E27FC236}">
                <a16:creationId xmlns:a16="http://schemas.microsoft.com/office/drawing/2014/main" id="{A173C593-ADF9-4FEA-9688-2DFE6F2599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6069" y="1894387"/>
            <a:ext cx="2791861" cy="1366727"/>
          </a:xfrm>
          <a:prstGeom prst="rect">
            <a:avLst/>
          </a:prstGeom>
        </p:spPr>
      </p:pic>
      <p:sp>
        <p:nvSpPr>
          <p:cNvPr id="6" name="TextBox 5">
            <a:extLst>
              <a:ext uri="{FF2B5EF4-FFF2-40B4-BE49-F238E27FC236}">
                <a16:creationId xmlns:a16="http://schemas.microsoft.com/office/drawing/2014/main" id="{4559195F-5E23-4D89-A5F9-888B0288E0EF}"/>
              </a:ext>
            </a:extLst>
          </p:cNvPr>
          <p:cNvSpPr txBox="1"/>
          <p:nvPr/>
        </p:nvSpPr>
        <p:spPr>
          <a:xfrm>
            <a:off x="1033674" y="3708339"/>
            <a:ext cx="7076652" cy="1505105"/>
          </a:xfrm>
          <a:prstGeom prst="rect">
            <a:avLst/>
          </a:prstGeom>
          <a:noFill/>
        </p:spPr>
        <p:txBody>
          <a:bodyPr wrap="square" rtlCol="0">
            <a:noAutofit/>
          </a:bodyPr>
          <a:lstStyle/>
          <a:p>
            <a:pPr algn="ctr">
              <a:lnSpc>
                <a:spcPts val="2800"/>
              </a:lnSpc>
            </a:pPr>
            <a:r>
              <a:rPr lang="en-US" sz="2000" b="1" dirty="0">
                <a:solidFill>
                  <a:srgbClr val="002060"/>
                </a:solidFill>
                <a:latin typeface="Bookman Old Style" panose="02050604050505020204" pitchFamily="18" charset="0"/>
                <a:cs typeface="Arial" panose="020B0604020202020204" pitchFamily="34" charset="0"/>
              </a:rPr>
              <a:t>BUSCOM301 Business Communication</a:t>
            </a:r>
          </a:p>
          <a:p>
            <a:pPr algn="ctr">
              <a:lnSpc>
                <a:spcPts val="2800"/>
              </a:lnSpc>
            </a:pPr>
            <a:r>
              <a:rPr lang="en-US" b="1" dirty="0">
                <a:solidFill>
                  <a:srgbClr val="002060"/>
                </a:solidFill>
                <a:latin typeface="Bookman Old Style" panose="02050604050505020204" pitchFamily="18" charset="0"/>
                <a:cs typeface="Arial" panose="020B0604020202020204" pitchFamily="34" charset="0"/>
              </a:rPr>
              <a:t>Session 01</a:t>
            </a:r>
          </a:p>
          <a:p>
            <a:pPr algn="ctr">
              <a:lnSpc>
                <a:spcPts val="2800"/>
              </a:lnSpc>
            </a:pPr>
            <a:endParaRPr lang="en-US" b="1" dirty="0">
              <a:solidFill>
                <a:srgbClr val="002060"/>
              </a:solidFill>
              <a:latin typeface="Bookman Old Style" panose="02050604050505020204" pitchFamily="18" charset="0"/>
              <a:cs typeface="Arial" panose="020B0604020202020204" pitchFamily="34" charset="0"/>
            </a:endParaRPr>
          </a:p>
          <a:p>
            <a:pPr algn="ctr">
              <a:lnSpc>
                <a:spcPts val="2800"/>
              </a:lnSpc>
            </a:pPr>
            <a:r>
              <a:rPr lang="en-US" b="1" dirty="0">
                <a:solidFill>
                  <a:srgbClr val="002060"/>
                </a:solidFill>
                <a:latin typeface="Bookman Old Style" panose="02050604050505020204" pitchFamily="18" charset="0"/>
                <a:cs typeface="Arial" panose="020B0604020202020204" pitchFamily="34" charset="0"/>
              </a:rPr>
              <a:t>Thank you</a:t>
            </a:r>
          </a:p>
        </p:txBody>
      </p:sp>
    </p:spTree>
    <p:extLst>
      <p:ext uri="{BB962C8B-B14F-4D97-AF65-F5344CB8AC3E}">
        <p14:creationId xmlns:p14="http://schemas.microsoft.com/office/powerpoint/2010/main" val="25903218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9120D8-EA8E-4C92-8270-D5F3CB6EE1F9}"/>
              </a:ext>
            </a:extLst>
          </p:cNvPr>
          <p:cNvSpPr/>
          <p:nvPr/>
        </p:nvSpPr>
        <p:spPr>
          <a:xfrm>
            <a:off x="0" y="0"/>
            <a:ext cx="9144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4988AB3D-3A0D-4EF8-A417-C02C010EB972}"/>
              </a:ext>
            </a:extLst>
          </p:cNvPr>
          <p:cNvSpPr txBox="1">
            <a:spLocks/>
          </p:cNvSpPr>
          <p:nvPr/>
        </p:nvSpPr>
        <p:spPr>
          <a:xfrm>
            <a:off x="632414" y="2381134"/>
            <a:ext cx="7745506" cy="1492623"/>
          </a:xfrm>
          <a:prstGeom prst="rect">
            <a:avLst/>
          </a:prstGeom>
        </p:spPr>
        <p:txBody>
          <a:bodyPr/>
          <a:lstStyle>
            <a:lvl1pPr algn="l" defTabSz="914400" rtl="0" eaLnBrk="1" latinLnBrk="0" hangingPunct="1">
              <a:spcBef>
                <a:spcPct val="0"/>
              </a:spcBef>
              <a:buNone/>
              <a:defRPr sz="2800" b="1" kern="1200">
                <a:solidFill>
                  <a:schemeClr val="tx1">
                    <a:lumMod val="50000"/>
                    <a:lumOff val="50000"/>
                  </a:schemeClr>
                </a:solidFill>
                <a:latin typeface="+mj-lt"/>
                <a:ea typeface="+mj-ea"/>
                <a:cs typeface="+mj-cs"/>
              </a:defRPr>
            </a:lvl1pPr>
          </a:lstStyle>
          <a:p>
            <a:pPr algn="ctr">
              <a:lnSpc>
                <a:spcPct val="150000"/>
              </a:lnSpc>
            </a:pPr>
            <a:r>
              <a:rPr lang="en-AU" b="0" dirty="0">
                <a:solidFill>
                  <a:schemeClr val="bg1"/>
                </a:solidFill>
                <a:latin typeface="Bookman Old Style" panose="02050604050505020204" pitchFamily="18" charset="0"/>
                <a:cs typeface="Arial" panose="020B0604020202020204" pitchFamily="34" charset="0"/>
              </a:rPr>
              <a:t>Session 1:</a:t>
            </a:r>
          </a:p>
          <a:p>
            <a:pPr algn="ctr">
              <a:lnSpc>
                <a:spcPct val="150000"/>
              </a:lnSpc>
            </a:pPr>
            <a:r>
              <a:rPr lang="en-AU" b="0" dirty="0">
                <a:solidFill>
                  <a:schemeClr val="bg1"/>
                </a:solidFill>
                <a:latin typeface="Bookman Old Style" panose="02050604050505020204" pitchFamily="18" charset="0"/>
                <a:cs typeface="Arial" panose="020B0604020202020204" pitchFamily="34" charset="0"/>
              </a:rPr>
              <a:t>Workplace Communication Principles</a:t>
            </a:r>
          </a:p>
        </p:txBody>
      </p:sp>
    </p:spTree>
    <p:extLst>
      <p:ext uri="{BB962C8B-B14F-4D97-AF65-F5344CB8AC3E}">
        <p14:creationId xmlns:p14="http://schemas.microsoft.com/office/powerpoint/2010/main" val="15726706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99340" y="685800"/>
            <a:ext cx="6287260" cy="369332"/>
          </a:xfrm>
          <a:prstGeom prst="rect">
            <a:avLst/>
          </a:prstGeom>
          <a:solidFill>
            <a:srgbClr val="002060"/>
          </a:solidFill>
        </p:spPr>
        <p:txBody>
          <a:bodyPr wrap="square" rtlCol="0">
            <a:spAutoFit/>
          </a:bodyPr>
          <a:lstStyle/>
          <a:p>
            <a:r>
              <a:rPr lang="en-US" b="1" spc="300" dirty="0">
                <a:solidFill>
                  <a:schemeClr val="bg1"/>
                </a:solidFill>
                <a:latin typeface="Bookman Old Style" panose="02050604050505020204" pitchFamily="18" charset="0"/>
              </a:rPr>
              <a:t>  </a:t>
            </a:r>
            <a:r>
              <a:rPr lang="en-US" b="1" spc="300" dirty="0">
                <a:solidFill>
                  <a:schemeClr val="bg1"/>
                </a:solidFill>
                <a:latin typeface="Bookman Old Style" panose="02050604050505020204" pitchFamily="18" charset="0"/>
                <a:cs typeface="Arial" panose="020B0604020202020204" pitchFamily="34" charset="0"/>
              </a:rPr>
              <a:t>Session 01 Learning Objectives</a:t>
            </a:r>
          </a:p>
        </p:txBody>
      </p:sp>
      <p:sp>
        <p:nvSpPr>
          <p:cNvPr id="2" name="TextBox 1">
            <a:extLst>
              <a:ext uri="{FF2B5EF4-FFF2-40B4-BE49-F238E27FC236}">
                <a16:creationId xmlns:a16="http://schemas.microsoft.com/office/drawing/2014/main" id="{825138A1-D634-4C7E-A733-E8279B181C84}"/>
              </a:ext>
            </a:extLst>
          </p:cNvPr>
          <p:cNvSpPr txBox="1"/>
          <p:nvPr/>
        </p:nvSpPr>
        <p:spPr>
          <a:xfrm>
            <a:off x="781049" y="1665027"/>
            <a:ext cx="7620000" cy="4145464"/>
          </a:xfrm>
          <a:prstGeom prst="rect">
            <a:avLst/>
          </a:prstGeom>
          <a:noFill/>
        </p:spPr>
        <p:txBody>
          <a:bodyPr wrap="square" rtlCol="0">
            <a:noAutofit/>
          </a:bodyPr>
          <a:lstStyle/>
          <a:p>
            <a:pPr marL="342900" indent="-342900">
              <a:lnSpc>
                <a:spcPct val="2000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Theories of communication. </a:t>
            </a:r>
          </a:p>
          <a:p>
            <a:pPr marL="342900" indent="-342900">
              <a:lnSpc>
                <a:spcPct val="2000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Business communication in context. </a:t>
            </a:r>
          </a:p>
          <a:p>
            <a:pPr marL="342900" indent="-342900">
              <a:lnSpc>
                <a:spcPct val="2000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Culture and business communication.</a:t>
            </a:r>
          </a:p>
          <a:p>
            <a:pPr marL="342900" indent="-342900">
              <a:lnSpc>
                <a:spcPct val="2000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Assessing communication barriers.</a:t>
            </a:r>
          </a:p>
          <a:p>
            <a:pPr marL="342900" indent="-342900">
              <a:lnSpc>
                <a:spcPct val="200000"/>
              </a:lnSpc>
              <a:buFont typeface="Arial" panose="020B0604020202020204" pitchFamily="34" charset="0"/>
              <a:buChar char="•"/>
            </a:pPr>
            <a:r>
              <a:rPr lang="en-AU" sz="2400" dirty="0">
                <a:solidFill>
                  <a:srgbClr val="002060"/>
                </a:solidFill>
                <a:latin typeface="Bookman Old Style" panose="02050604050505020204" pitchFamily="18" charset="0"/>
                <a:cs typeface="Arial" panose="020B0604020202020204" pitchFamily="34" charset="0"/>
              </a:rPr>
              <a:t>Planning assessments.</a:t>
            </a:r>
          </a:p>
        </p:txBody>
      </p:sp>
      <p:pic>
        <p:nvPicPr>
          <p:cNvPr id="9" name="Picture 8" descr="Logo, company name&#10;&#10;Description automatically generated">
            <a:extLst>
              <a:ext uri="{FF2B5EF4-FFF2-40B4-BE49-F238E27FC236}">
                <a16:creationId xmlns:a16="http://schemas.microsoft.com/office/drawing/2014/main" id="{FA00D97D-116F-4A82-98DD-E7367111F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116" y="554245"/>
            <a:ext cx="1045684" cy="511904"/>
          </a:xfrm>
          <a:prstGeom prst="rect">
            <a:avLst/>
          </a:prstGeom>
        </p:spPr>
      </p:pic>
      <p:sp>
        <p:nvSpPr>
          <p:cNvPr id="3" name="TextBox 2">
            <a:extLst>
              <a:ext uri="{FF2B5EF4-FFF2-40B4-BE49-F238E27FC236}">
                <a16:creationId xmlns:a16="http://schemas.microsoft.com/office/drawing/2014/main" id="{91BC4BF8-AEC3-761F-776F-582A00807186}"/>
              </a:ext>
            </a:extLst>
          </p:cNvPr>
          <p:cNvSpPr txBox="1"/>
          <p:nvPr/>
        </p:nvSpPr>
        <p:spPr>
          <a:xfrm>
            <a:off x="762000" y="6327455"/>
            <a:ext cx="6324600" cy="307777"/>
          </a:xfrm>
          <a:prstGeom prst="rect">
            <a:avLst/>
          </a:prstGeom>
          <a:noFill/>
        </p:spPr>
        <p:txBody>
          <a:bodyPr wrap="square" rtlCol="0">
            <a:spAutoFit/>
          </a:bodyPr>
          <a:lstStyle/>
          <a:p>
            <a:r>
              <a:rPr lang="en-US" sz="1400" dirty="0">
                <a:solidFill>
                  <a:srgbClr val="002060"/>
                </a:solidFill>
                <a:latin typeface="Bookman Old Style" panose="02050604050505020204" pitchFamily="18" charset="0"/>
                <a:cs typeface="Arial" panose="020B0604020202020204" pitchFamily="34" charset="0"/>
              </a:rPr>
              <a:t>BUSCOM301 Business Communication – Session 01</a:t>
            </a:r>
          </a:p>
        </p:txBody>
      </p:sp>
      <p:sp>
        <p:nvSpPr>
          <p:cNvPr id="4" name="TextBox 3">
            <a:extLst>
              <a:ext uri="{FF2B5EF4-FFF2-40B4-BE49-F238E27FC236}">
                <a16:creationId xmlns:a16="http://schemas.microsoft.com/office/drawing/2014/main" id="{154DDBD2-7C6C-2821-C2F4-91B9EA13812B}"/>
              </a:ext>
            </a:extLst>
          </p:cNvPr>
          <p:cNvSpPr txBox="1"/>
          <p:nvPr/>
        </p:nvSpPr>
        <p:spPr>
          <a:xfrm>
            <a:off x="5791199" y="6326972"/>
            <a:ext cx="2590801" cy="276999"/>
          </a:xfrm>
          <a:prstGeom prst="rect">
            <a:avLst/>
          </a:prstGeom>
          <a:noFill/>
        </p:spPr>
        <p:txBody>
          <a:bodyPr wrap="square" rtlCol="0">
            <a:spAutoFit/>
          </a:bodyPr>
          <a:lstStyle/>
          <a:p>
            <a:pPr algn="r"/>
            <a:r>
              <a:rPr lang="en-US" sz="1200" dirty="0">
                <a:solidFill>
                  <a:srgbClr val="002060"/>
                </a:solidFill>
                <a:latin typeface="Bookman Old Style" panose="02050604050505020204" pitchFamily="18" charset="0"/>
                <a:cs typeface="Arial" panose="020B0604020202020204" pitchFamily="34" charset="0"/>
              </a:rPr>
              <a:t>v20220801</a:t>
            </a:r>
          </a:p>
        </p:txBody>
      </p:sp>
    </p:spTree>
    <p:extLst>
      <p:ext uri="{BB962C8B-B14F-4D97-AF65-F5344CB8AC3E}">
        <p14:creationId xmlns:p14="http://schemas.microsoft.com/office/powerpoint/2010/main" val="16335829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32D9886-B77A-4E50-BA9E-72A3C6053D97}"/>
              </a:ext>
            </a:extLst>
          </p:cNvPr>
          <p:cNvGrpSpPr/>
          <p:nvPr/>
        </p:nvGrpSpPr>
        <p:grpSpPr>
          <a:xfrm>
            <a:off x="0" y="0"/>
            <a:ext cx="9144000" cy="6858000"/>
            <a:chOff x="0" y="0"/>
            <a:chExt cx="9144000" cy="6858000"/>
          </a:xfrm>
        </p:grpSpPr>
        <p:sp>
          <p:nvSpPr>
            <p:cNvPr id="5" name="Rectangle 4">
              <a:extLst>
                <a:ext uri="{FF2B5EF4-FFF2-40B4-BE49-F238E27FC236}">
                  <a16:creationId xmlns:a16="http://schemas.microsoft.com/office/drawing/2014/main" id="{699120D8-EA8E-4C92-8270-D5F3CB6EE1F9}"/>
                </a:ext>
              </a:extLst>
            </p:cNvPr>
            <p:cNvSpPr/>
            <p:nvPr/>
          </p:nvSpPr>
          <p:spPr>
            <a:xfrm>
              <a:off x="0" y="0"/>
              <a:ext cx="9144000"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C268969-C002-4B88-8D3D-F4333B076DFD}"/>
                </a:ext>
              </a:extLst>
            </p:cNvPr>
            <p:cNvSpPr/>
            <p:nvPr/>
          </p:nvSpPr>
          <p:spPr>
            <a:xfrm>
              <a:off x="429491" y="457200"/>
              <a:ext cx="8243454" cy="595745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
          <p:nvSpPr>
            <p:cNvPr id="4" name="TextBox 3">
              <a:extLst>
                <a:ext uri="{FF2B5EF4-FFF2-40B4-BE49-F238E27FC236}">
                  <a16:creationId xmlns:a16="http://schemas.microsoft.com/office/drawing/2014/main" id="{B52BB3FB-B9AB-4DD0-BE81-44189E60759D}"/>
                </a:ext>
              </a:extLst>
            </p:cNvPr>
            <p:cNvSpPr txBox="1"/>
            <p:nvPr/>
          </p:nvSpPr>
          <p:spPr>
            <a:xfrm>
              <a:off x="1106905" y="5436614"/>
              <a:ext cx="6801853" cy="830997"/>
            </a:xfrm>
            <a:prstGeom prst="rect">
              <a:avLst/>
            </a:prstGeom>
            <a:noFill/>
          </p:spPr>
          <p:txBody>
            <a:bodyPr wrap="square" rtlCol="0">
              <a:spAutoFit/>
            </a:bodyPr>
            <a:lstStyle/>
            <a:p>
              <a:pPr algn="ctr"/>
              <a:r>
                <a:rPr lang="en-AU" sz="2400" dirty="0">
                  <a:solidFill>
                    <a:srgbClr val="002060"/>
                  </a:solidFill>
                  <a:latin typeface="Bookman Old Style" panose="02050604050505020204" pitchFamily="18" charset="0"/>
                  <a:cs typeface="Arial" panose="020B0604020202020204" pitchFamily="34" charset="0"/>
                </a:rPr>
                <a:t>To some, this is a workplace. What kind of workplace do you see for yourself?</a:t>
              </a:r>
            </a:p>
          </p:txBody>
        </p:sp>
        <p:sp>
          <p:nvSpPr>
            <p:cNvPr id="8" name="TextBox 7">
              <a:extLst>
                <a:ext uri="{FF2B5EF4-FFF2-40B4-BE49-F238E27FC236}">
                  <a16:creationId xmlns:a16="http://schemas.microsoft.com/office/drawing/2014/main" id="{C80AC263-645C-46C7-B8B7-A9CAFBBB162B}"/>
                </a:ext>
              </a:extLst>
            </p:cNvPr>
            <p:cNvSpPr txBox="1"/>
            <p:nvPr/>
          </p:nvSpPr>
          <p:spPr>
            <a:xfrm>
              <a:off x="5076497" y="5059763"/>
              <a:ext cx="2028496" cy="276999"/>
            </a:xfrm>
            <a:prstGeom prst="rect">
              <a:avLst/>
            </a:prstGeom>
            <a:noFill/>
          </p:spPr>
          <p:txBody>
            <a:bodyPr wrap="square" rtlCol="0">
              <a:spAutoFit/>
            </a:bodyPr>
            <a:lstStyle/>
            <a:p>
              <a:r>
                <a:rPr lang="en-AU" sz="1200" dirty="0">
                  <a:solidFill>
                    <a:schemeClr val="bg1">
                      <a:lumMod val="50000"/>
                    </a:schemeClr>
                  </a:solidFill>
                  <a:latin typeface="Bookman Old Style" panose="02050604050505020204" pitchFamily="18" charset="0"/>
                  <a:cs typeface="Arial" panose="020B0604020202020204" pitchFamily="34" charset="0"/>
                </a:rPr>
                <a:t>(Van Osselaer, P. 2004)</a:t>
              </a:r>
            </a:p>
          </p:txBody>
        </p:sp>
      </p:grpSp>
      <p:pic>
        <p:nvPicPr>
          <p:cNvPr id="3" name="Picture 2">
            <a:extLst>
              <a:ext uri="{FF2B5EF4-FFF2-40B4-BE49-F238E27FC236}">
                <a16:creationId xmlns:a16="http://schemas.microsoft.com/office/drawing/2014/main" id="{326E0C6B-B5F3-8518-CDC7-0DCCBB84398D}"/>
              </a:ext>
            </a:extLst>
          </p:cNvPr>
          <p:cNvPicPr>
            <a:picLocks noChangeAspect="1"/>
          </p:cNvPicPr>
          <p:nvPr/>
        </p:nvPicPr>
        <p:blipFill>
          <a:blip r:embed="rId3" cstate="print"/>
          <a:stretch>
            <a:fillRect/>
          </a:stretch>
        </p:blipFill>
        <p:spPr>
          <a:xfrm>
            <a:off x="1856735" y="886376"/>
            <a:ext cx="5430529" cy="4073535"/>
          </a:xfrm>
          <a:prstGeom prst="rect">
            <a:avLst/>
          </a:prstGeom>
          <a:ln w="38100">
            <a:solidFill>
              <a:srgbClr val="002060"/>
            </a:solidFill>
          </a:ln>
        </p:spPr>
      </p:pic>
    </p:spTree>
    <p:extLst>
      <p:ext uri="{BB962C8B-B14F-4D97-AF65-F5344CB8AC3E}">
        <p14:creationId xmlns:p14="http://schemas.microsoft.com/office/powerpoint/2010/main" val="19686390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9120D8-EA8E-4C92-8270-D5F3CB6EE1F9}"/>
              </a:ext>
            </a:extLst>
          </p:cNvPr>
          <p:cNvSpPr/>
          <p:nvPr/>
        </p:nvSpPr>
        <p:spPr>
          <a:xfrm>
            <a:off x="0" y="0"/>
            <a:ext cx="9144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DDDE2B99-7559-4AAA-B66B-A7FDB04FA254}"/>
              </a:ext>
            </a:extLst>
          </p:cNvPr>
          <p:cNvSpPr txBox="1">
            <a:spLocks/>
          </p:cNvSpPr>
          <p:nvPr/>
        </p:nvSpPr>
        <p:spPr>
          <a:xfrm>
            <a:off x="2080592" y="1981200"/>
            <a:ext cx="5022574" cy="2819400"/>
          </a:xfrm>
          <a:prstGeom prst="rect">
            <a:avLst/>
          </a:prstGeom>
        </p:spPr>
        <p:txBody>
          <a:bodyPr/>
          <a:lstStyle>
            <a:lvl1pPr algn="l" defTabSz="914400" rtl="0" eaLnBrk="1" latinLnBrk="0" hangingPunct="1">
              <a:spcBef>
                <a:spcPct val="0"/>
              </a:spcBef>
              <a:buNone/>
              <a:defRPr sz="2800" b="1" kern="1200">
                <a:solidFill>
                  <a:schemeClr val="tx1">
                    <a:lumMod val="50000"/>
                    <a:lumOff val="50000"/>
                  </a:schemeClr>
                </a:solidFill>
                <a:latin typeface="+mj-lt"/>
                <a:ea typeface="+mj-ea"/>
                <a:cs typeface="+mj-cs"/>
              </a:defRPr>
            </a:lvl1pPr>
          </a:lstStyle>
          <a:p>
            <a:pPr algn="ctr"/>
            <a:r>
              <a:rPr lang="en-AU" b="0" dirty="0">
                <a:solidFill>
                  <a:schemeClr val="bg1"/>
                </a:solidFill>
                <a:latin typeface="Bookman Old Style" panose="02050604050505020204" pitchFamily="18" charset="0"/>
              </a:rPr>
              <a:t>“The success of your presentation will be judged not by the knowledge you send but by what the listeners receive.” </a:t>
            </a:r>
          </a:p>
          <a:p>
            <a:pPr algn="r"/>
            <a:r>
              <a:rPr lang="en-AU" b="0" dirty="0">
                <a:solidFill>
                  <a:schemeClr val="bg1"/>
                </a:solidFill>
                <a:latin typeface="Bookman Old Style" panose="02050604050505020204" pitchFamily="18" charset="0"/>
              </a:rPr>
              <a:t>Lilly Walters</a:t>
            </a:r>
          </a:p>
        </p:txBody>
      </p:sp>
    </p:spTree>
    <p:extLst>
      <p:ext uri="{BB962C8B-B14F-4D97-AF65-F5344CB8AC3E}">
        <p14:creationId xmlns:p14="http://schemas.microsoft.com/office/powerpoint/2010/main" val="38669883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3185</TotalTime>
  <Words>2856</Words>
  <Application>Microsoft Office PowerPoint</Application>
  <PresentationFormat>On-screen Show (4:3)</PresentationFormat>
  <Paragraphs>404</Paragraphs>
  <Slides>53</Slides>
  <Notes>53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53</vt:i4>
      </vt:variant>
    </vt:vector>
  </HeadingPairs>
  <TitlesOfParts>
    <vt:vector size="61" baseType="lpstr">
      <vt:lpstr>Arial</vt:lpstr>
      <vt:lpstr>Bookman Old Style</vt:lpstr>
      <vt:lpstr>Calibri</vt:lpstr>
      <vt:lpstr>Calibri Light</vt:lpstr>
      <vt:lpstr>Courier New</vt:lpstr>
      <vt:lpstr>Office Theme</vt:lpstr>
      <vt:lpstr>Document</vt:lpstr>
      <vt:lpstr>Microsoft Word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Pierre Van Osselaer</dc:creator>
  <cp:lastModifiedBy>Pierre Van Osselaer</cp:lastModifiedBy>
  <cp:revision>51</cp:revision>
  <dcterms:created xsi:type="dcterms:W3CDTF">2021-05-03T19:43:57Z</dcterms:created>
  <dcterms:modified xsi:type="dcterms:W3CDTF">2023-10-12T23:42:01Z</dcterms:modified>
</cp:coreProperties>
</file>