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5"/>
  </p:notesMasterIdLst>
  <p:sldIdLst>
    <p:sldId id="2976" r:id="rId2"/>
    <p:sldId id="3057" r:id="rId3"/>
    <p:sldId id="2978" r:id="rId4"/>
    <p:sldId id="2977" r:id="rId5"/>
    <p:sldId id="3051" r:id="rId6"/>
    <p:sldId id="2992" r:id="rId7"/>
    <p:sldId id="3031" r:id="rId8"/>
    <p:sldId id="3032" r:id="rId9"/>
    <p:sldId id="3052" r:id="rId10"/>
    <p:sldId id="3036" r:id="rId11"/>
    <p:sldId id="3037" r:id="rId12"/>
    <p:sldId id="3038" r:id="rId13"/>
    <p:sldId id="3053" r:id="rId14"/>
    <p:sldId id="3033" r:id="rId15"/>
    <p:sldId id="3034" r:id="rId16"/>
    <p:sldId id="3035" r:id="rId17"/>
    <p:sldId id="3039" r:id="rId18"/>
    <p:sldId id="3058" r:id="rId19"/>
    <p:sldId id="3054" r:id="rId20"/>
    <p:sldId id="3040" r:id="rId21"/>
    <p:sldId id="3041" r:id="rId22"/>
    <p:sldId id="3055" r:id="rId23"/>
    <p:sldId id="3042" r:id="rId24"/>
    <p:sldId id="3043" r:id="rId25"/>
    <p:sldId id="3044" r:id="rId26"/>
    <p:sldId id="3045" r:id="rId27"/>
    <p:sldId id="3046" r:id="rId28"/>
    <p:sldId id="3056" r:id="rId29"/>
    <p:sldId id="3047" r:id="rId30"/>
    <p:sldId id="3048" r:id="rId31"/>
    <p:sldId id="3049" r:id="rId32"/>
    <p:sldId id="3050" r:id="rId33"/>
    <p:sldId id="2930" r:id="rId34"/>
    <p:sldId id="3060" r:id="rId35"/>
    <p:sldId id="3061" r:id="rId36"/>
    <p:sldId id="3063" r:id="rId37"/>
    <p:sldId id="3064" r:id="rId38"/>
    <p:sldId id="3065" r:id="rId39"/>
    <p:sldId id="3066" r:id="rId40"/>
    <p:sldId id="3067" r:id="rId41"/>
    <p:sldId id="3068" r:id="rId42"/>
    <p:sldId id="3069" r:id="rId43"/>
    <p:sldId id="3070" r:id="rId44"/>
    <p:sldId id="3071" r:id="rId45"/>
    <p:sldId id="3072" r:id="rId46"/>
    <p:sldId id="3073" r:id="rId47"/>
    <p:sldId id="3074" r:id="rId48"/>
    <p:sldId id="3075" r:id="rId49"/>
    <p:sldId id="3076" r:id="rId50"/>
    <p:sldId id="3077" r:id="rId51"/>
    <p:sldId id="3078" r:id="rId52"/>
    <p:sldId id="3079" r:id="rId53"/>
    <p:sldId id="3080" r:id="rId54"/>
    <p:sldId id="3081" r:id="rId55"/>
    <p:sldId id="3082" r:id="rId56"/>
    <p:sldId id="3083" r:id="rId57"/>
    <p:sldId id="3084" r:id="rId58"/>
    <p:sldId id="3085" r:id="rId59"/>
    <p:sldId id="3086" r:id="rId60"/>
    <p:sldId id="3102" r:id="rId61"/>
    <p:sldId id="3087" r:id="rId62"/>
    <p:sldId id="3088" r:id="rId63"/>
    <p:sldId id="3089" r:id="rId64"/>
    <p:sldId id="3090" r:id="rId65"/>
    <p:sldId id="3091" r:id="rId66"/>
    <p:sldId id="3092" r:id="rId67"/>
    <p:sldId id="3093" r:id="rId68"/>
    <p:sldId id="3094" r:id="rId69"/>
    <p:sldId id="3095" r:id="rId70"/>
    <p:sldId id="3096" r:id="rId71"/>
    <p:sldId id="3097" r:id="rId72"/>
    <p:sldId id="3098" r:id="rId73"/>
    <p:sldId id="3099" r:id="rId74"/>
    <p:sldId id="3100" r:id="rId75"/>
    <p:sldId id="3101" r:id="rId76"/>
    <p:sldId id="3103" r:id="rId77"/>
    <p:sldId id="3062" r:id="rId78"/>
    <p:sldId id="2983" r:id="rId79"/>
    <p:sldId id="3029" r:id="rId80"/>
    <p:sldId id="3104" r:id="rId81"/>
    <p:sldId id="3059" r:id="rId82"/>
    <p:sldId id="2991" r:id="rId83"/>
    <p:sldId id="3030"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96" autoAdjust="0"/>
    <p:restoredTop sz="94660"/>
  </p:normalViewPr>
  <p:slideViewPr>
    <p:cSldViewPr snapToGrid="0">
      <p:cViewPr varScale="1">
        <p:scale>
          <a:sx n="96" d="100"/>
          <a:sy n="96"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B46CE-8F1A-4761-85D1-12E11D375F0E}" type="datetimeFigureOut">
              <a:rPr lang="en-AU" smtClean="0"/>
              <a:t>29/10/2023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2D343-111C-4EA8-9F94-6D9ACDE88F64}" type="slidenum">
              <a:rPr lang="en-AU" smtClean="0"/>
              <a:t>‹#›</a:t>
            </a:fld>
            <a:endParaRPr lang="en-AU"/>
          </a:p>
        </p:txBody>
      </p:sp>
    </p:spTree>
    <p:extLst>
      <p:ext uri="{BB962C8B-B14F-4D97-AF65-F5344CB8AC3E}">
        <p14:creationId xmlns:p14="http://schemas.microsoft.com/office/powerpoint/2010/main" val="299737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a:p>
            <a:endParaRPr lang="en-AU" b="1"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21985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7731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70563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06041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313131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56420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499136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572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01169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52041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62903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5466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264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871030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720814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4152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16642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779272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568545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91895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294438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83890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09197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521822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664603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734575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64313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634820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38854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737343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667541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792426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93569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37880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271646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290972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292611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891975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15773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193343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274204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12992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599573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08902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3172396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01995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621484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0686920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8018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29298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457010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867855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516650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841353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33786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0898637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54116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68525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5872792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7123911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3806960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871740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4943196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0403557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5297694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01381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7946993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9133784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1169032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1946270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0833844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3810158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5071652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5645837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3803624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372463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63607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7013502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742521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6559962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6354366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a:p>
            <a:endParaRPr lang="en-AU" b="1"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633484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79731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42310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04925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65957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Main Title+ SubTitle+Number">
    <p:spTree>
      <p:nvGrpSpPr>
        <p:cNvPr id="1" name=""/>
        <p:cNvGrpSpPr/>
        <p:nvPr/>
      </p:nvGrpSpPr>
      <p:grpSpPr>
        <a:xfrm>
          <a:off x="0" y="0"/>
          <a:ext cx="0" cy="0"/>
          <a:chOff x="0" y="0"/>
          <a:chExt cx="0" cy="0"/>
        </a:xfrm>
      </p:grpSpPr>
      <p:sp>
        <p:nvSpPr>
          <p:cNvPr id="2" name="Picture Placeholder 7"/>
          <p:cNvSpPr>
            <a:spLocks noGrp="1"/>
          </p:cNvSpPr>
          <p:nvPr>
            <p:ph type="pic" sz="quarter" idx="15" hasCustomPrompt="1"/>
          </p:nvPr>
        </p:nvSpPr>
        <p:spPr>
          <a:xfrm>
            <a:off x="0" y="0"/>
            <a:ext cx="9144000" cy="6858000"/>
          </a:xfrm>
          <a:prstGeom prst="rect">
            <a:avLst/>
          </a:prstGeom>
          <a:solidFill>
            <a:schemeClr val="bg1">
              <a:lumMod val="85000"/>
              <a:alpha val="42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9803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2" name="Picture Placeholder 7"/>
          <p:cNvSpPr>
            <a:spLocks noGrp="1"/>
          </p:cNvSpPr>
          <p:nvPr>
            <p:ph type="pic" sz="quarter" idx="15" hasCustomPrompt="1"/>
          </p:nvPr>
        </p:nvSpPr>
        <p:spPr>
          <a:xfrm>
            <a:off x="0" y="0"/>
            <a:ext cx="9144000" cy="6858000"/>
          </a:xfrm>
          <a:prstGeom prst="rect">
            <a:avLst/>
          </a:prstGeom>
          <a:solidFill>
            <a:schemeClr val="bg1">
              <a:lumMod val="85000"/>
              <a:alpha val="42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89374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12164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99187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3FF6B-4F71-4667-BB53-C3B5BFD045DE}" type="datetimeFigureOut">
              <a:rPr lang="en-AU" smtClean="0"/>
              <a:t>29/10/2023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18562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D3FF6B-4F71-4667-BB53-C3B5BFD045DE}" type="datetimeFigureOut">
              <a:rPr lang="en-AU" smtClean="0"/>
              <a:t>29/10/2023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8523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D3FF6B-4F71-4667-BB53-C3B5BFD045DE}" type="datetimeFigureOut">
              <a:rPr lang="en-AU" smtClean="0"/>
              <a:t>29/10/2023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58095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3FF6B-4F71-4667-BB53-C3B5BFD045DE}" type="datetimeFigureOut">
              <a:rPr lang="en-AU" smtClean="0"/>
              <a:t>29/10/2023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47879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D3FF6B-4F71-4667-BB53-C3B5BFD045DE}" type="datetimeFigureOut">
              <a:rPr lang="en-AU" smtClean="0"/>
              <a:t>29/10/2023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35060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D3FF6B-4F71-4667-BB53-C3B5BFD045DE}" type="datetimeFigureOut">
              <a:rPr lang="en-AU" smtClean="0"/>
              <a:t>29/10/2023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81369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3FF6B-4F71-4667-BB53-C3B5BFD045DE}" type="datetimeFigureOut">
              <a:rPr lang="en-AU" smtClean="0"/>
              <a:t>29/10/2023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40D9-DEE1-4147-9000-F325D34D148F}" type="slidenum">
              <a:rPr lang="en-AU" smtClean="0"/>
              <a:t>‹#›</a:t>
            </a:fld>
            <a:endParaRPr lang="en-AU"/>
          </a:p>
        </p:txBody>
      </p:sp>
    </p:spTree>
    <p:extLst>
      <p:ext uri="{BB962C8B-B14F-4D97-AF65-F5344CB8AC3E}">
        <p14:creationId xmlns:p14="http://schemas.microsoft.com/office/powerpoint/2010/main" val="2332906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https://www.researchgate.net/publication/27238218_Chaos_Theory_and_Literature_from_an_Existentialist_Perspective" TargetMode="External"/><Relationship Id="rId7"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hyperlink" Target="https://pubmed.ncbi.nlm.nih.gov/35136443/" TargetMode="External"/><Relationship Id="rId5" Type="http://schemas.openxmlformats.org/officeDocument/2006/relationships/hyperlink" Target="https://www.researchgate.net/publication/235272828_Existentialism_and_organizational_behaviour_How_existentialism_can_contribute_to_complexity_theory_and_sense-making" TargetMode="External"/><Relationship Id="rId4" Type="http://schemas.openxmlformats.org/officeDocument/2006/relationships/hyperlink" Target="http://dx.doi.org/10.1108/09534811211228120"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www.inquiriesjournal.com/articles/660/2/viktor-frankls-logotherapy-the-search-for-purpose-and-meaning" TargetMode="External"/><Relationship Id="rId7" Type="http://schemas.openxmlformats.org/officeDocument/2006/relationships/hyperlink" Target="https://www.santafe.edu/news-center/news/meeting-explores-collective-adaptation-turbulent-world" TargetMode="External"/><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hyperlink" Target="https://mythopedia.com/topics/chaos" TargetMode="External"/><Relationship Id="rId5" Type="http://schemas.openxmlformats.org/officeDocument/2006/relationships/hyperlink" Target="https://iep.utm.edu/existent/" TargetMode="External"/><Relationship Id="rId4" Type="http://schemas.openxmlformats.org/officeDocument/2006/relationships/hyperlink" Target="https://www.dictionary.com/browse/equivocal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hyperlink" Target="https://en.wikipedia.org/wiki/Nicomachean_Ethics" TargetMode="External"/><Relationship Id="rId3" Type="http://schemas.openxmlformats.org/officeDocument/2006/relationships/hyperlink" Target="https://www.dictionary.com/browse/equivocality" TargetMode="External"/><Relationship Id="rId7" Type="http://schemas.openxmlformats.org/officeDocument/2006/relationships/hyperlink" Target="https://en.wikipedia.org/wiki/Existentialism" TargetMode="External"/><Relationship Id="rId2" Type="http://schemas.openxmlformats.org/officeDocument/2006/relationships/notesSlide" Target="../notesSlides/notesSlide80.xml"/><Relationship Id="rId1" Type="http://schemas.openxmlformats.org/officeDocument/2006/relationships/slideLayout" Target="../slideLayouts/slideLayout13.xml"/><Relationship Id="rId6" Type="http://schemas.openxmlformats.org/officeDocument/2006/relationships/hyperlink" Target="https://www.academia.edu/104160333/Complexure_Recursive_Readings_and_Emergent_Meanings" TargetMode="External"/><Relationship Id="rId5" Type="http://schemas.openxmlformats.org/officeDocument/2006/relationships/hyperlink" Target="https://mythopedia.com/topics/chaos" TargetMode="External"/><Relationship Id="rId4" Type="http://schemas.openxmlformats.org/officeDocument/2006/relationships/hyperlink" Target="https://iep.utm.edu/existent/" TargetMode="External"/><Relationship Id="rId9" Type="http://schemas.openxmlformats.org/officeDocument/2006/relationships/image" Target="../media/image1.jpg"/></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mailto:pierre@oss.com.au" TargetMode="External"/><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flipV="1">
            <a:off x="1143000" y="2971799"/>
            <a:ext cx="6967326" cy="1066799"/>
          </a:xfrm>
          <a:prstGeom prst="roundRect">
            <a:avLst>
              <a:gd name="adj" fmla="val 44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US" sz="2400" b="1" dirty="0"/>
          </a:p>
        </p:txBody>
      </p:sp>
      <p:sp>
        <p:nvSpPr>
          <p:cNvPr id="19" name="TextBox 18"/>
          <p:cNvSpPr txBox="1"/>
          <p:nvPr/>
        </p:nvSpPr>
        <p:spPr>
          <a:xfrm>
            <a:off x="1033674" y="3749283"/>
            <a:ext cx="7076652" cy="1670856"/>
          </a:xfrm>
          <a:prstGeom prst="rect">
            <a:avLst/>
          </a:prstGeom>
          <a:noFill/>
        </p:spPr>
        <p:txBody>
          <a:bodyPr wrap="square" rtlCol="0">
            <a:noAutofit/>
          </a:bodyPr>
          <a:lstStyle/>
          <a:p>
            <a:pPr algn="ctr">
              <a:lnSpc>
                <a:spcPts val="2800"/>
              </a:lnSpc>
            </a:pPr>
            <a:r>
              <a:rPr lang="en-US" sz="2800" b="1" dirty="0">
                <a:solidFill>
                  <a:srgbClr val="002060"/>
                </a:solidFill>
                <a:latin typeface="Bookman Old Style" panose="02050604050505020204" pitchFamily="18" charset="0"/>
                <a:cs typeface="Arial" panose="020B0604020202020204" pitchFamily="34" charset="0"/>
              </a:rPr>
              <a:t>The Existential Value of Complexity</a:t>
            </a:r>
          </a:p>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 </a:t>
            </a:r>
          </a:p>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Dr Pierre Van Osselaer PhD</a:t>
            </a:r>
          </a:p>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Existentialist Society, 7</a:t>
            </a:r>
            <a:r>
              <a:rPr lang="en-US" sz="2000" b="1" baseline="30000" dirty="0">
                <a:solidFill>
                  <a:srgbClr val="002060"/>
                </a:solidFill>
                <a:latin typeface="Bookman Old Style" panose="02050604050505020204" pitchFamily="18" charset="0"/>
                <a:cs typeface="Arial" panose="020B0604020202020204" pitchFamily="34" charset="0"/>
              </a:rPr>
              <a:t>th</a:t>
            </a:r>
            <a:r>
              <a:rPr lang="en-US" sz="2000" b="1" dirty="0">
                <a:solidFill>
                  <a:srgbClr val="002060"/>
                </a:solidFill>
                <a:latin typeface="Bookman Old Style" panose="02050604050505020204" pitchFamily="18" charset="0"/>
                <a:cs typeface="Arial" panose="020B0604020202020204" pitchFamily="34" charset="0"/>
              </a:rPr>
              <a:t> October 2023</a:t>
            </a:r>
          </a:p>
        </p:txBody>
      </p:sp>
      <p:pic>
        <p:nvPicPr>
          <p:cNvPr id="3" name="Picture 2" descr="A blue and white square with a letter x&#10;&#10;Description automatically generated">
            <a:extLst>
              <a:ext uri="{FF2B5EF4-FFF2-40B4-BE49-F238E27FC236}">
                <a16:creationId xmlns:a16="http://schemas.microsoft.com/office/drawing/2014/main" id="{F1B8712F-BE4B-814A-3F8B-993CFAECF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964" y="1827148"/>
            <a:ext cx="1714500" cy="1529149"/>
          </a:xfrm>
          <a:prstGeom prst="rect">
            <a:avLst/>
          </a:prstGeom>
        </p:spPr>
      </p:pic>
    </p:spTree>
    <p:extLst>
      <p:ext uri="{BB962C8B-B14F-4D97-AF65-F5344CB8AC3E}">
        <p14:creationId xmlns:p14="http://schemas.microsoft.com/office/powerpoint/2010/main" val="145877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Towards Questioning -1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ct val="107000"/>
              </a:lnSpc>
              <a:spcAft>
                <a:spcPts val="800"/>
              </a:spcAft>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AU" sz="2400" kern="1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E</a:t>
            </a: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xistentialism - a philosophical theory or approach which emphasizes the existence of the individual person as a free and responsible agent determining their own development through acts of the will</a:t>
            </a:r>
            <a:r>
              <a:rPr lang="en-AU" sz="2400" dirty="0">
                <a:solidFill>
                  <a:srgbClr val="002060"/>
                </a:solidFill>
                <a:effectLst/>
                <a:latin typeface="Bookman Old Style" panose="02050604050505020204" pitchFamily="18" charset="0"/>
                <a:ea typeface="Times New Roman" panose="02020603050405020304" pitchFamily="18" charset="0"/>
              </a:rPr>
              <a:t>.’ </a:t>
            </a:r>
            <a:r>
              <a:rPr lang="en-US" dirty="0">
                <a:solidFill>
                  <a:srgbClr val="002060"/>
                </a:solidFill>
                <a:latin typeface="Bookman Old Style" panose="02050604050505020204" pitchFamily="18" charset="0"/>
                <a:cs typeface="Arial" panose="020B0604020202020204" pitchFamily="34"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Oxford Dictionary</a:t>
            </a:r>
            <a:r>
              <a:rPr lang="en-US" dirty="0">
                <a:solidFill>
                  <a:srgbClr val="002060"/>
                </a:solidFill>
                <a:latin typeface="Bookman Old Style" panose="02050604050505020204" pitchFamily="18" charset="0"/>
                <a:cs typeface="Arial" panose="020B0604020202020204" pitchFamily="34" charset="0"/>
              </a:rPr>
              <a:t>, 2023)</a:t>
            </a:r>
          </a:p>
          <a:p>
            <a:pPr>
              <a:lnSpc>
                <a:spcPct val="107000"/>
              </a:lnSpc>
              <a:spcAft>
                <a:spcPts val="800"/>
              </a:spcAft>
            </a:pPr>
            <a:r>
              <a:rPr lang="en-US" sz="2400" dirty="0">
                <a:solidFill>
                  <a:srgbClr val="002060"/>
                </a:solidFill>
                <a:latin typeface="Bookman Old Style" panose="02050604050505020204" pitchFamily="18" charset="0"/>
                <a:cs typeface="Arial" panose="020B0604020202020204" pitchFamily="34" charset="0"/>
              </a:rPr>
              <a:t>‘</a:t>
            </a: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Existentialism is a catch-all term for those philosophers who consider the nature of the human condition as a key philosophical problem and who share the view that this problem is best addressed through ontology.’ </a:t>
            </a:r>
            <a:r>
              <a:rPr lang="en-AU"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836128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Towards Questioning - 2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34990"/>
            <a:ext cx="7620000" cy="4677549"/>
          </a:xfrm>
          <a:prstGeom prst="rect">
            <a:avLst/>
          </a:prstGeom>
          <a:noFill/>
        </p:spPr>
        <p:txBody>
          <a:bodyPr wrap="square" rtlCol="0">
            <a:noAutofit/>
          </a:bodyPr>
          <a:lstStyle/>
          <a:p>
            <a:pPr>
              <a:lnSpc>
                <a:spcPct val="107000"/>
              </a:lnSpc>
              <a:spcAft>
                <a:spcPts val="800"/>
              </a:spcAft>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most of the philosophers conventionally grouped under this heading either never used, or actively disavowed, the term ‘existentialist’… Sartre once said: “Existentialism? I don’t know what that is.”</a:t>
            </a:r>
            <a:r>
              <a:rPr lang="en-AU" sz="2400" dirty="0">
                <a:solidFill>
                  <a:srgbClr val="002060"/>
                </a:solidFill>
                <a:effectLst/>
                <a:latin typeface="Bookman Old Style" panose="02050604050505020204" pitchFamily="18" charset="0"/>
                <a:ea typeface="Times New Roman" panose="02020603050405020304" pitchFamily="18" charset="0"/>
              </a:rPr>
              <a:t>’ </a:t>
            </a:r>
            <a:r>
              <a:rPr lang="en-AU"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2060"/>
                </a:solidFill>
                <a:latin typeface="Bookman Old Style" panose="02050604050505020204" pitchFamily="18" charset="0"/>
                <a:cs typeface="Arial" panose="020B0604020202020204" pitchFamily="34" charset="0"/>
              </a:rPr>
              <a:t> ‘</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 1945 in Paris Jean-Paul Sartre gave a public lecture with the title ‘Existentialism is a Humanism’ where he defended the priority of action.’ </a:t>
            </a:r>
            <a:r>
              <a:rPr lang="en-AU"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solidFill>
                  <a:srgbClr val="002060"/>
                </a:solidFill>
                <a:latin typeface="Bookman Old Style" panose="02050604050505020204" pitchFamily="18" charset="0"/>
                <a:cs typeface="Arial" panose="020B0604020202020204" pitchFamily="34" charset="0"/>
              </a:rPr>
              <a:t>So, it is action that defines our humanity…</a:t>
            </a: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484623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Towards Questioning - 3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‘[Heidegger] repudiates any possible connection of his philosophy with the existentialism of Sartre… Is it possible, given [his] repudiation of existentialism, still to characterise Heidegger’s philosophy as ‘ existentialist’?... Heidegger can be classified as an existentialist thinker despite all his differences from Sartre. Our strategy is to stress Heidegger’s connection with some key existentialist concerns… under the labels “Existence</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Anxiety</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and the “Crowd”.’ </a:t>
            </a:r>
          </a:p>
          <a:p>
            <a:pPr>
              <a:lnSpc>
                <a:spcPts val="3200"/>
              </a:lnSpc>
            </a:pPr>
            <a:r>
              <a:rPr lang="en-AU"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77852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598548"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 What Eventuates Is</a:t>
            </a:r>
          </a:p>
        </p:txBody>
      </p:sp>
    </p:spTree>
    <p:extLst>
      <p:ext uri="{BB962C8B-B14F-4D97-AF65-F5344CB8AC3E}">
        <p14:creationId xmlns:p14="http://schemas.microsoft.com/office/powerpoint/2010/main" val="151875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Towards ‘Immanence’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‘Chaos theory</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 is within ‘Complexity theory’… or does one refer to these theories as pictures of ghosts sustaining what appears as Dasein?</a:t>
            </a:r>
          </a:p>
          <a:p>
            <a:pPr lvl="1">
              <a:lnSpc>
                <a:spcPts val="3200"/>
              </a:lnSpc>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“immanence”… [to study] life from the inside. For Kierkegaard, for example, the fundamental truths of… existence are not representations… ideas, propositions or symbols the meaning of which can be separated from their origin.’ </a:t>
            </a:r>
            <a:endParaRPr lang="en-US" dirty="0">
              <a:solidFill>
                <a:srgbClr val="002060"/>
              </a:solidFill>
              <a:latin typeface="Bookman Old Style" panose="02050604050505020204" pitchFamily="18" charset="0"/>
              <a:cs typeface="Arial" panose="020B0604020202020204" pitchFamily="34" charset="0"/>
            </a:endParaRPr>
          </a:p>
          <a:p>
            <a:pPr lvl="1">
              <a:lnSpc>
                <a:spcPts val="3200"/>
              </a:lnSpc>
            </a:pP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870966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 Immanence Complexity …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To propose </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that existence is simple is an idea. However, one may ask if</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complexity is immanent in what exists… that it remains within? Or is it subjective? </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As such, is it a ‘concern’?</a:t>
            </a:r>
          </a:p>
          <a:p>
            <a:pPr lvl="1">
              <a:lnSpc>
                <a:spcPts val="3200"/>
              </a:lnSpc>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for Nietzsche and Heidegger, it is essential to recognise that the philosopher investigating human existence is, him or herself, an existing human. Third, the nature of life itself is a perennial existentialist concern.’ </a:t>
            </a:r>
            <a:endParaRPr lang="en-US" sz="2400" dirty="0">
              <a:solidFill>
                <a:srgbClr val="002060"/>
              </a:solidFill>
              <a:latin typeface="Bookman Old Style" panose="02050604050505020204" pitchFamily="18" charset="0"/>
              <a:cs typeface="Arial" panose="020B0604020202020204" pitchFamily="34" charset="0"/>
            </a:endParaRPr>
          </a:p>
          <a:p>
            <a:pPr lvl="1">
              <a:lnSpc>
                <a:spcPts val="3200"/>
              </a:lnSpc>
            </a:pP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876281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However, Concern Is Not an End - 1</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Devoe (2012) comments on what is proposed by the existential psychiatrist </a:t>
            </a:r>
            <a:r>
              <a:rPr lang="en-AU" sz="2400" dirty="0">
                <a:solidFill>
                  <a:srgbClr val="002060"/>
                </a:solidFill>
                <a:effectLst/>
                <a:latin typeface="Bookman Old Style" panose="02050604050505020204" pitchFamily="18" charset="0"/>
                <a:ea typeface="Calibri" panose="020F0502020204030204" pitchFamily="34" charset="0"/>
                <a:cs typeface="Segoe UI" panose="020B0502040204020203" pitchFamily="34" charset="0"/>
              </a:rPr>
              <a:t>Viktor Frankl</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p>
          <a:p>
            <a:pPr lvl="1">
              <a:lnSpc>
                <a:spcPts val="3200"/>
              </a:lnSpc>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Logotherapy… principles. The first… is that life has meaning in all circumstances... The second is that the main motivational force is the desire to find meaning in life… The third states that humanity has the freedom of attitudinal choice… (Frankl, 1959). Frankl purports that people can discover meaning through creative, experiential, and attitudinal values (Hatt, 1965).‘</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970677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However, Concern Is Not an End - 2</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08096"/>
            <a:ext cx="7620000" cy="4677549"/>
          </a:xfrm>
          <a:prstGeom prst="rect">
            <a:avLst/>
          </a:prstGeom>
          <a:noFill/>
        </p:spPr>
        <p:txBody>
          <a:bodyPr wrap="square" rtlCol="0">
            <a:noAutofit/>
          </a:bodyPr>
          <a:lstStyle/>
          <a:p>
            <a:pPr>
              <a:lnSpc>
                <a:spcPts val="3200"/>
              </a:lnSpc>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‘Searching for Meaning in Chaos…’ Bushkin et al (2021) refer to </a:t>
            </a:r>
            <a:r>
              <a:rPr lang="en-AU" sz="2400" dirty="0">
                <a:solidFill>
                  <a:srgbClr val="002060"/>
                </a:solidFill>
                <a:effectLst/>
                <a:latin typeface="Bookman Old Style" panose="02050604050505020204" pitchFamily="18" charset="0"/>
                <a:ea typeface="Calibri" panose="020F0502020204030204" pitchFamily="34" charset="0"/>
                <a:cs typeface="Segoe UI" panose="020B0502040204020203" pitchFamily="34" charset="0"/>
              </a:rPr>
              <a:t>Viktor Frankl</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p>
          <a:p>
            <a:pPr lvl="1">
              <a:lnSpc>
                <a:spcPts val="3200"/>
              </a:lnSpc>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Segoe UI" panose="020B0502040204020203" pitchFamily="34" charset="0"/>
              </a:rPr>
              <a:t>He witnessed… persecution, brutality, physical abuse, malnutrition, and emotional humiliation. Ironically, through these experiences, the loss of dignity and the loss of the lives of his wife, parents and brother, his philosophy of human nature, namely, that the search for meaning is the drive behind human behaviour, was moulded.</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63615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32D9886-B77A-4E50-BA9E-72A3C6053D97}"/>
              </a:ext>
            </a:extLst>
          </p:cNvPr>
          <p:cNvGrpSpPr/>
          <p:nvPr/>
        </p:nvGrpSpPr>
        <p:grpSpPr>
          <a:xfrm>
            <a:off x="0" y="0"/>
            <a:ext cx="9144000" cy="6858000"/>
            <a:chOff x="0" y="0"/>
            <a:chExt cx="9144000" cy="685800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268969-C002-4B88-8D3D-F4333B076DFD}"/>
                </a:ext>
              </a:extLst>
            </p:cNvPr>
            <p:cNvSpPr/>
            <p:nvPr/>
          </p:nvSpPr>
          <p:spPr>
            <a:xfrm>
              <a:off x="429491" y="457200"/>
              <a:ext cx="8243454" cy="5957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 name="TextBox 3">
              <a:extLst>
                <a:ext uri="{FF2B5EF4-FFF2-40B4-BE49-F238E27FC236}">
                  <a16:creationId xmlns:a16="http://schemas.microsoft.com/office/drawing/2014/main" id="{B52BB3FB-B9AB-4DD0-BE81-44189E60759D}"/>
                </a:ext>
              </a:extLst>
            </p:cNvPr>
            <p:cNvSpPr txBox="1"/>
            <p:nvPr/>
          </p:nvSpPr>
          <p:spPr>
            <a:xfrm>
              <a:off x="1106905" y="5436614"/>
              <a:ext cx="6801853" cy="461665"/>
            </a:xfrm>
            <a:prstGeom prst="rect">
              <a:avLst/>
            </a:prstGeom>
            <a:noFill/>
          </p:spPr>
          <p:txBody>
            <a:bodyPr wrap="square" rtlCol="0">
              <a:spAutoFit/>
            </a:bodyPr>
            <a:lstStyle/>
            <a:p>
              <a:pPr algn="ctr"/>
              <a:r>
                <a:rPr lang="en-AU" sz="2400" dirty="0">
                  <a:solidFill>
                    <a:srgbClr val="002060"/>
                  </a:solidFill>
                  <a:latin typeface="Bookman Old Style" panose="02050604050505020204" pitchFamily="18" charset="0"/>
                  <a:cs typeface="Arial" panose="020B0604020202020204" pitchFamily="34" charset="0"/>
                </a:rPr>
                <a:t>Existential philosophy guide.</a:t>
              </a:r>
            </a:p>
          </p:txBody>
        </p:sp>
        <p:sp>
          <p:nvSpPr>
            <p:cNvPr id="8" name="TextBox 7">
              <a:extLst>
                <a:ext uri="{FF2B5EF4-FFF2-40B4-BE49-F238E27FC236}">
                  <a16:creationId xmlns:a16="http://schemas.microsoft.com/office/drawing/2014/main" id="{C80AC263-645C-46C7-B8B7-A9CAFBBB162B}"/>
                </a:ext>
              </a:extLst>
            </p:cNvPr>
            <p:cNvSpPr txBox="1"/>
            <p:nvPr/>
          </p:nvSpPr>
          <p:spPr>
            <a:xfrm>
              <a:off x="5076497" y="5059763"/>
              <a:ext cx="2028496" cy="276999"/>
            </a:xfrm>
            <a:prstGeom prst="rect">
              <a:avLst/>
            </a:prstGeom>
            <a:noFill/>
          </p:spPr>
          <p:txBody>
            <a:bodyPr wrap="square" rtlCol="0">
              <a:spAutoFit/>
            </a:bodyPr>
            <a:lstStyle/>
            <a:p>
              <a:r>
                <a:rPr lang="en-AU" sz="1200" dirty="0">
                  <a:solidFill>
                    <a:schemeClr val="bg1">
                      <a:lumMod val="50000"/>
                    </a:schemeClr>
                  </a:solidFill>
                  <a:latin typeface="Bookman Old Style" panose="02050604050505020204" pitchFamily="18" charset="0"/>
                  <a:cs typeface="Arial" panose="020B0604020202020204" pitchFamily="34" charset="0"/>
                </a:rPr>
                <a:t>(</a:t>
              </a:r>
              <a:r>
                <a:rPr lang="en-AU" sz="1200" dirty="0" err="1">
                  <a:solidFill>
                    <a:schemeClr val="bg1">
                      <a:lumMod val="50000"/>
                    </a:schemeClr>
                  </a:solidFill>
                  <a:latin typeface="Bookman Old Style" panose="02050604050505020204" pitchFamily="18" charset="0"/>
                  <a:cs typeface="Arial" panose="020B0604020202020204" pitchFamily="34" charset="0"/>
                </a:rPr>
                <a:t>Krass</a:t>
              </a:r>
              <a:r>
                <a:rPr lang="en-AU" sz="1200" dirty="0">
                  <a:solidFill>
                    <a:schemeClr val="bg1">
                      <a:lumMod val="50000"/>
                    </a:schemeClr>
                  </a:solidFill>
                  <a:latin typeface="Bookman Old Style" panose="02050604050505020204" pitchFamily="18" charset="0"/>
                  <a:cs typeface="Arial" panose="020B0604020202020204" pitchFamily="34" charset="0"/>
                </a:rPr>
                <a:t>)</a:t>
              </a:r>
            </a:p>
          </p:txBody>
        </p:sp>
      </p:grpSp>
      <p:pic>
        <p:nvPicPr>
          <p:cNvPr id="2050" name="Picture 2" descr="Pin by Mrudula on Randomness | Existentialism, Philosophy memes, Psychology jokes">
            <a:extLst>
              <a:ext uri="{FF2B5EF4-FFF2-40B4-BE49-F238E27FC236}">
                <a16:creationId xmlns:a16="http://schemas.microsoft.com/office/drawing/2014/main" id="{CFF0D32C-2ACB-A715-8AB4-254A529D5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528" y="891694"/>
            <a:ext cx="4151136" cy="4151136"/>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7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Meaning of Labels</a:t>
            </a:r>
          </a:p>
        </p:txBody>
      </p:sp>
    </p:spTree>
    <p:extLst>
      <p:ext uri="{BB962C8B-B14F-4D97-AF65-F5344CB8AC3E}">
        <p14:creationId xmlns:p14="http://schemas.microsoft.com/office/powerpoint/2010/main" val="2924870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32D9886-B77A-4E50-BA9E-72A3C6053D97}"/>
              </a:ext>
            </a:extLst>
          </p:cNvPr>
          <p:cNvGrpSpPr/>
          <p:nvPr/>
        </p:nvGrpSpPr>
        <p:grpSpPr>
          <a:xfrm>
            <a:off x="0" y="0"/>
            <a:ext cx="9144000" cy="6858000"/>
            <a:chOff x="0" y="0"/>
            <a:chExt cx="9144000" cy="685800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268969-C002-4B88-8D3D-F4333B076DFD}"/>
                </a:ext>
              </a:extLst>
            </p:cNvPr>
            <p:cNvSpPr/>
            <p:nvPr/>
          </p:nvSpPr>
          <p:spPr>
            <a:xfrm>
              <a:off x="429491" y="457200"/>
              <a:ext cx="8243454" cy="5957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 name="TextBox 3">
              <a:extLst>
                <a:ext uri="{FF2B5EF4-FFF2-40B4-BE49-F238E27FC236}">
                  <a16:creationId xmlns:a16="http://schemas.microsoft.com/office/drawing/2014/main" id="{B52BB3FB-B9AB-4DD0-BE81-44189E60759D}"/>
                </a:ext>
              </a:extLst>
            </p:cNvPr>
            <p:cNvSpPr txBox="1"/>
            <p:nvPr/>
          </p:nvSpPr>
          <p:spPr>
            <a:xfrm>
              <a:off x="1106905" y="5436614"/>
              <a:ext cx="6801853" cy="461665"/>
            </a:xfrm>
            <a:prstGeom prst="rect">
              <a:avLst/>
            </a:prstGeom>
            <a:noFill/>
          </p:spPr>
          <p:txBody>
            <a:bodyPr wrap="square" rtlCol="0">
              <a:spAutoFit/>
            </a:bodyPr>
            <a:lstStyle/>
            <a:p>
              <a:pPr algn="ctr"/>
              <a:r>
                <a:rPr lang="en-AU" sz="2400" dirty="0">
                  <a:solidFill>
                    <a:srgbClr val="002060"/>
                  </a:solidFill>
                  <a:latin typeface="Bookman Old Style" panose="02050604050505020204" pitchFamily="18" charset="0"/>
                  <a:cs typeface="Arial" panose="020B0604020202020204" pitchFamily="34" charset="0"/>
                </a:rPr>
                <a:t>‘Existential Parking’</a:t>
              </a:r>
            </a:p>
          </p:txBody>
        </p:sp>
        <p:sp>
          <p:nvSpPr>
            <p:cNvPr id="8" name="TextBox 7">
              <a:extLst>
                <a:ext uri="{FF2B5EF4-FFF2-40B4-BE49-F238E27FC236}">
                  <a16:creationId xmlns:a16="http://schemas.microsoft.com/office/drawing/2014/main" id="{C80AC263-645C-46C7-B8B7-A9CAFBBB162B}"/>
                </a:ext>
              </a:extLst>
            </p:cNvPr>
            <p:cNvSpPr txBox="1"/>
            <p:nvPr/>
          </p:nvSpPr>
          <p:spPr>
            <a:xfrm>
              <a:off x="5076497" y="5059763"/>
              <a:ext cx="2028496" cy="276999"/>
            </a:xfrm>
            <a:prstGeom prst="rect">
              <a:avLst/>
            </a:prstGeom>
            <a:noFill/>
          </p:spPr>
          <p:txBody>
            <a:bodyPr wrap="square" rtlCol="0">
              <a:spAutoFit/>
            </a:bodyPr>
            <a:lstStyle/>
            <a:p>
              <a:r>
                <a:rPr lang="en-AU" sz="1200" dirty="0">
                  <a:solidFill>
                    <a:schemeClr val="bg1">
                      <a:lumMod val="50000"/>
                    </a:schemeClr>
                  </a:solidFill>
                  <a:latin typeface="Bookman Old Style" panose="02050604050505020204" pitchFamily="18" charset="0"/>
                  <a:cs typeface="Arial" panose="020B0604020202020204" pitchFamily="34" charset="0"/>
                </a:rPr>
                <a:t>(reddit.com)</a:t>
              </a:r>
            </a:p>
          </p:txBody>
        </p:sp>
      </p:grpSp>
      <p:pic>
        <p:nvPicPr>
          <p:cNvPr id="1026" name="Picture 2" descr="Existential Parking Dilemma : pics">
            <a:extLst>
              <a:ext uri="{FF2B5EF4-FFF2-40B4-BE49-F238E27FC236}">
                <a16:creationId xmlns:a16="http://schemas.microsoft.com/office/drawing/2014/main" id="{E6654E45-62DF-63A3-EE98-F5DAAF8A6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905" y="1161426"/>
            <a:ext cx="6838360" cy="3840879"/>
          </a:xfrm>
          <a:prstGeom prst="rect">
            <a:avLst/>
          </a:prstGeom>
          <a:noFill/>
          <a:ln w="254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564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Absurdity</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‘Among the most famous ideas associated with existentialism is that of “absurdity</a:t>
            </a:r>
            <a:r>
              <a:rPr lang="en-AU" sz="2400" kern="1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Human existence might be described as “absurd</a:t>
            </a:r>
            <a:r>
              <a:rPr lang="en-AU" sz="2400" kern="1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in one of the following senses. First, many existentialists argued that nature… has no design, no reason for existing. Although the natural world can apparently be understood by physical science or metaphysics, this might be better thought of as “description</a:t>
            </a:r>
            <a:r>
              <a:rPr lang="en-AU" sz="2400" kern="1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than either understanding or explanation</a:t>
            </a:r>
            <a:r>
              <a:rPr lang="en-AU" sz="2400" dirty="0">
                <a:solidFill>
                  <a:srgbClr val="002060"/>
                </a:solidFill>
                <a:effectLst/>
                <a:latin typeface="Bookman Old Style" panose="02050604050505020204" pitchFamily="18" charset="0"/>
                <a:ea typeface="Calibri" panose="020F0502020204030204" pitchFamily="34" charset="0"/>
                <a:cs typeface="Segoe UI" panose="020B0502040204020203" pitchFamily="34"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p>
          <a:p>
            <a:pPr>
              <a:lnSpc>
                <a:spcPts val="3200"/>
              </a:lnSpc>
            </a:pPr>
            <a:r>
              <a:rPr lang="en-US" dirty="0">
                <a:solidFill>
                  <a:srgbClr val="002060"/>
                </a:solidFill>
                <a:latin typeface="Bookman Old Style" panose="02050604050505020204" pitchFamily="18" charset="0"/>
                <a:cs typeface="Arial" panose="020B0604020202020204" pitchFamily="34"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dirty="0">
              <a:solidFill>
                <a:srgbClr val="002060"/>
              </a:solidFill>
              <a:latin typeface="Bookman Old Style" panose="02050604050505020204" pitchFamily="18" charset="0"/>
              <a:cs typeface="Arial" panose="020B0604020202020204" pitchFamily="34" charset="0"/>
            </a:endParaRPr>
          </a:p>
          <a:p>
            <a:pPr>
              <a:lnSpc>
                <a:spcPct val="107000"/>
              </a:lnSpc>
              <a:spcAft>
                <a:spcPts val="800"/>
              </a:spcAft>
            </a:pP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175655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Equilibrium… With Limits</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48437"/>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If systems are pushed to change, they will subsequently reach a chaotic state of equilibrium in which repetitive cycles are never followed (Levy, 1994). However, in this state their paths are not erratic; when observed over a long period of time, patterns can be identified, revealing a hidden order. This hidden order can be defined as an attractor which means that the limits of the system’s outcomes are known (Stacey, 2000)</a:t>
            </a:r>
            <a:r>
              <a:rPr lang="en-AU" sz="2400" dirty="0">
                <a:solidFill>
                  <a:srgbClr val="002060"/>
                </a:solidFill>
                <a:effectLst/>
                <a:latin typeface="Bookman Old Style" panose="02050604050505020204" pitchFamily="18" charset="0"/>
                <a:ea typeface="Calibri" panose="020F0502020204030204" pitchFamily="34" charset="0"/>
                <a:cs typeface="Segoe UI" panose="020B0502040204020203" pitchFamily="34"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p>
          <a:p>
            <a:pPr>
              <a:lnSpc>
                <a:spcPts val="3200"/>
              </a:lnSpc>
            </a:pPr>
            <a:r>
              <a:rPr lang="en-US" dirty="0">
                <a:solidFill>
                  <a:srgbClr val="002060"/>
                </a:solidFill>
                <a:latin typeface="Bookman Old Style" panose="02050604050505020204" pitchFamily="18" charset="0"/>
                <a:cs typeface="Arial" panose="020B0604020202020204" pitchFamily="34"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Blomme &amp; Bornebroek-Te Lintelo</a:t>
            </a:r>
            <a:r>
              <a:rPr lang="en-US" dirty="0">
                <a:solidFill>
                  <a:srgbClr val="002060"/>
                </a:solidFill>
                <a:latin typeface="Bookman Old Style" panose="02050604050505020204" pitchFamily="18" charset="0"/>
                <a:cs typeface="Arial" panose="020B0604020202020204" pitchFamily="34" charset="0"/>
              </a:rPr>
              <a:t>, 2012)</a:t>
            </a:r>
            <a:endParaRPr lang="en-AU" dirty="0">
              <a:solidFill>
                <a:srgbClr val="002060"/>
              </a:solidFill>
              <a:latin typeface="Bookman Old Style" panose="02050604050505020204" pitchFamily="18" charset="0"/>
              <a:cs typeface="Arial" panose="020B0604020202020204" pitchFamily="34" charset="0"/>
            </a:endParaRPr>
          </a:p>
          <a:p>
            <a:pPr>
              <a:lnSpc>
                <a:spcPct val="107000"/>
              </a:lnSpc>
              <a:spcAft>
                <a:spcPts val="800"/>
              </a:spcAft>
            </a:pP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933605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Project</a:t>
            </a:r>
          </a:p>
        </p:txBody>
      </p:sp>
    </p:spTree>
    <p:extLst>
      <p:ext uri="{BB962C8B-B14F-4D97-AF65-F5344CB8AC3E}">
        <p14:creationId xmlns:p14="http://schemas.microsoft.com/office/powerpoint/2010/main" val="3405041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Attractors and Teleology - 1</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US" sz="2400" b="0" i="0" dirty="0">
                <a:solidFill>
                  <a:srgbClr val="002060"/>
                </a:solidFill>
                <a:effectLst/>
                <a:latin typeface="Bookman Old Style" panose="02050604050505020204" pitchFamily="18" charset="0"/>
              </a:rPr>
              <a:t>Aristotle's ethics is said to be </a:t>
            </a:r>
            <a:r>
              <a:rPr lang="en-US" sz="2400" b="0" i="0" u="none" strike="noStrike" dirty="0">
                <a:solidFill>
                  <a:srgbClr val="002060"/>
                </a:solidFill>
                <a:effectLst/>
                <a:latin typeface="Bookman Old Style" panose="02050604050505020204" pitchFamily="18" charset="0"/>
              </a:rPr>
              <a:t>teleological</a:t>
            </a:r>
            <a:r>
              <a:rPr lang="en-US" sz="2400" b="0" i="0" dirty="0">
                <a:solidFill>
                  <a:srgbClr val="002060"/>
                </a:solidFill>
                <a:effectLst/>
                <a:latin typeface="Bookman Old Style" panose="02050604050505020204" pitchFamily="18" charset="0"/>
              </a:rPr>
              <a:t>, in that it is based on an investigation into the </a:t>
            </a:r>
            <a:r>
              <a:rPr lang="en-US" sz="2400" b="0" i="1" u="none" strike="noStrike" dirty="0">
                <a:solidFill>
                  <a:srgbClr val="002060"/>
                </a:solidFill>
                <a:effectLst/>
                <a:latin typeface="Bookman Old Style" panose="02050604050505020204" pitchFamily="18" charset="0"/>
              </a:rPr>
              <a:t>telos</a:t>
            </a:r>
            <a:r>
              <a:rPr lang="en-US" sz="2400" b="0" i="0" dirty="0">
                <a:solidFill>
                  <a:srgbClr val="002060"/>
                </a:solidFill>
                <a:effectLst/>
                <a:latin typeface="Bookman Old Style" panose="02050604050505020204" pitchFamily="18" charset="0"/>
              </a:rPr>
              <a:t>, or end, of a human being. In Aristotle's philosophy, the </a:t>
            </a:r>
            <a:r>
              <a:rPr lang="en-US" sz="2400" b="0" i="1" dirty="0">
                <a:solidFill>
                  <a:srgbClr val="002060"/>
                </a:solidFill>
                <a:effectLst/>
                <a:latin typeface="Bookman Old Style" panose="02050604050505020204" pitchFamily="18" charset="0"/>
              </a:rPr>
              <a:t>telos</a:t>
            </a:r>
            <a:r>
              <a:rPr lang="en-US" sz="2400" b="0" i="0" dirty="0">
                <a:solidFill>
                  <a:srgbClr val="002060"/>
                </a:solidFill>
                <a:effectLst/>
                <a:latin typeface="Bookman Old Style" panose="02050604050505020204" pitchFamily="18" charset="0"/>
              </a:rPr>
              <a:t> of a thing "can hardly be separated from the perfection of that thing", and "the final cause of anything becomes identical with the good of that thing, so that the end and the good become synonymous terms"</a:t>
            </a:r>
            <a:r>
              <a:rPr lang="en-AU" sz="2400" dirty="0">
                <a:solidFill>
                  <a:srgbClr val="002060"/>
                </a:solidFill>
                <a:effectLst/>
                <a:latin typeface="Bookman Old Style" panose="02050604050505020204" pitchFamily="18" charset="0"/>
                <a:ea typeface="Calibri" panose="020F0502020204030204" pitchFamily="34" charset="0"/>
                <a:cs typeface="Segoe UI" panose="020B0502040204020203" pitchFamily="34"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p>
          <a:p>
            <a:pPr>
              <a:lnSpc>
                <a:spcPts val="3200"/>
              </a:lnSpc>
            </a:pPr>
            <a:r>
              <a:rPr lang="en-US" dirty="0">
                <a:solidFill>
                  <a:srgbClr val="002060"/>
                </a:solidFill>
                <a:latin typeface="Bookman Old Style" panose="02050604050505020204" pitchFamily="18" charset="0"/>
                <a:cs typeface="Arial" panose="020B0604020202020204" pitchFamily="34" charset="0"/>
              </a:rPr>
              <a:t>(Grant A. in </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Wikipedia - Aristotle</a:t>
            </a:r>
            <a:r>
              <a:rPr lang="en-US" dirty="0">
                <a:solidFill>
                  <a:srgbClr val="002060"/>
                </a:solidFill>
                <a:latin typeface="Bookman Old Style" panose="02050604050505020204" pitchFamily="18" charset="0"/>
                <a:cs typeface="Arial" panose="020B0604020202020204" pitchFamily="34" charset="0"/>
              </a:rPr>
              <a:t>, 2023)</a:t>
            </a:r>
            <a:endParaRPr lang="en-AU" dirty="0">
              <a:solidFill>
                <a:srgbClr val="002060"/>
              </a:solidFill>
              <a:latin typeface="Bookman Old Style" panose="02050604050505020204" pitchFamily="18" charset="0"/>
              <a:cs typeface="Arial" panose="020B0604020202020204" pitchFamily="34" charset="0"/>
            </a:endParaRPr>
          </a:p>
          <a:p>
            <a:pPr>
              <a:lnSpc>
                <a:spcPts val="3200"/>
              </a:lnSpc>
            </a:pPr>
            <a:r>
              <a:rPr lang="en-AU" sz="2400" dirty="0">
                <a:solidFill>
                  <a:srgbClr val="002060"/>
                </a:solidFill>
                <a:latin typeface="Bookman Old Style" panose="02050604050505020204" pitchFamily="18" charset="0"/>
                <a:cs typeface="Arial" panose="020B0604020202020204" pitchFamily="34" charset="0"/>
              </a:rPr>
              <a:t>Telos is an attractor… but it is one?</a:t>
            </a:r>
          </a:p>
          <a:p>
            <a:pPr>
              <a:lnSpc>
                <a:spcPts val="3200"/>
              </a:lnSpc>
            </a:pPr>
            <a:r>
              <a:rPr lang="en-AU" sz="2400" dirty="0">
                <a:solidFill>
                  <a:srgbClr val="002060"/>
                </a:solidFill>
                <a:latin typeface="Bookman Old Style" panose="02050604050505020204" pitchFamily="18" charset="0"/>
                <a:cs typeface="Arial" panose="020B0604020202020204" pitchFamily="34" charset="0"/>
              </a:rPr>
              <a:t>It may be useful to revisit Heidegger on causality.</a:t>
            </a: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688178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Attractors and Teleology - 2</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‘Existentialists such as Martin Heidegger, Hanna Arendt or Gabriel Marcel viewed these social movements in terms of a narrowing of the possibilities of human thought to the instrumental or technological. This narrowing involved thinking of the world in terms of resources, and thinking of all human action as a making, or indeed as a machine-like ‘function’</a:t>
            </a:r>
            <a:r>
              <a:rPr lang="en-AU" sz="2400" dirty="0">
                <a:solidFill>
                  <a:srgbClr val="002060"/>
                </a:solidFill>
                <a:effectLst/>
                <a:latin typeface="Bookman Old Style" panose="02050604050505020204" pitchFamily="18" charset="0"/>
                <a:ea typeface="Calibri" panose="020F0502020204030204" pitchFamily="34" charset="0"/>
                <a:cs typeface="Segoe UI" panose="020B0502040204020203" pitchFamily="34"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p>
          <a:p>
            <a:pPr>
              <a:lnSpc>
                <a:spcPts val="3200"/>
              </a:lnSpc>
            </a:pPr>
            <a:r>
              <a:rPr lang="en-US" dirty="0">
                <a:solidFill>
                  <a:srgbClr val="002060"/>
                </a:solidFill>
                <a:latin typeface="Bookman Old Style" panose="02050604050505020204" pitchFamily="18" charset="0"/>
                <a:cs typeface="Arial" panose="020B0604020202020204" pitchFamily="34"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dirty="0">
              <a:solidFill>
                <a:srgbClr val="002060"/>
              </a:solidFill>
              <a:latin typeface="Bookman Old Style" panose="02050604050505020204" pitchFamily="18" charset="0"/>
              <a:cs typeface="Arial" panose="020B0604020202020204" pitchFamily="34" charset="0"/>
            </a:endParaRPr>
          </a:p>
          <a:p>
            <a:pPr>
              <a:lnSpc>
                <a:spcPts val="3200"/>
              </a:lnSpc>
            </a:pPr>
            <a:r>
              <a:rPr lang="en-AU" sz="2400" dirty="0">
                <a:solidFill>
                  <a:srgbClr val="002060"/>
                </a:solidFill>
                <a:latin typeface="Bookman Old Style" panose="02050604050505020204" pitchFamily="18" charset="0"/>
                <a:cs typeface="Arial" panose="020B0604020202020204" pitchFamily="34" charset="0"/>
              </a:rPr>
              <a:t>Coggs in a dynamic system… Complexity… the unavoidable uncertainty within limits.</a:t>
            </a: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163627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Self-</a:t>
            </a:r>
            <a:r>
              <a:rPr lang="en-US" b="1" spc="300" dirty="0" err="1">
                <a:solidFill>
                  <a:schemeClr val="bg1"/>
                </a:solidFill>
                <a:latin typeface="Bookman Old Style" panose="02050604050505020204" pitchFamily="18" charset="0"/>
              </a:rPr>
              <a:t>organisation</a:t>
            </a:r>
            <a:r>
              <a:rPr lang="en-US" b="1" spc="300" dirty="0">
                <a:solidFill>
                  <a:schemeClr val="bg1"/>
                </a:solidFill>
                <a:latin typeface="Bookman Old Style" panose="02050604050505020204" pitchFamily="18" charset="0"/>
              </a:rPr>
              <a:t> - 1</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When a system attains a state of explosive instability, it produces self-organisation (Koput, 1997). From this spontaneous self-organisation new structures and behaviour are created which cannot be predicted in earlier stages. This new, complex structure is called a dissipative structure because it disperses (dissipates) energy to maintain the system in the new mode (Prigogine and Stengers, 1984: Nicolis and Prigogine, 1989).’ </a:t>
            </a:r>
          </a:p>
          <a:p>
            <a:pPr>
              <a:lnSpc>
                <a:spcPts val="3200"/>
              </a:lnSpc>
            </a:pPr>
            <a:r>
              <a:rPr lang="en-US" dirty="0">
                <a:solidFill>
                  <a:srgbClr val="002060"/>
                </a:solidFill>
                <a:latin typeface="Bookman Old Style" panose="02050604050505020204" pitchFamily="18" charset="0"/>
                <a:cs typeface="Arial" panose="020B0604020202020204" pitchFamily="34"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Blomme &amp; Bornebroek-Te Lintelo</a:t>
            </a:r>
            <a:r>
              <a:rPr lang="en-US" dirty="0">
                <a:solidFill>
                  <a:srgbClr val="002060"/>
                </a:solidFill>
                <a:latin typeface="Bookman Old Style" panose="02050604050505020204" pitchFamily="18" charset="0"/>
                <a:cs typeface="Arial" panose="020B0604020202020204" pitchFamily="34" charset="0"/>
              </a:rPr>
              <a:t>, 2012)</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282475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Self-</a:t>
            </a:r>
            <a:r>
              <a:rPr lang="en-US" b="1" spc="300" dirty="0" err="1">
                <a:solidFill>
                  <a:schemeClr val="bg1"/>
                </a:solidFill>
                <a:latin typeface="Bookman Old Style" panose="02050604050505020204" pitchFamily="18" charset="0"/>
              </a:rPr>
              <a:t>organisation</a:t>
            </a:r>
            <a:r>
              <a:rPr lang="en-US" b="1" spc="300" dirty="0">
                <a:solidFill>
                  <a:schemeClr val="bg1"/>
                </a:solidFill>
                <a:latin typeface="Bookman Old Style" panose="02050604050505020204" pitchFamily="18" charset="0"/>
              </a:rPr>
              <a:t> - 2</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88778"/>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AU" sz="24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In contrast to a static equilibrium, which requires hardly any energy to maintain and a considerable amount of energy to change, a dissipative structure requires a lot of energy to keep it going and little energy to change it. Fluctuations in the form of variations are incorporated and provide a non-linear system with the capacity to move spontaneously from one attractor to another</a:t>
            </a:r>
            <a:r>
              <a:rPr lang="en-AU" sz="2400" dirty="0">
                <a:solidFill>
                  <a:srgbClr val="002060"/>
                </a:solidFill>
                <a:effectLst/>
                <a:latin typeface="Bookman Old Style" panose="02050604050505020204" pitchFamily="18" charset="0"/>
                <a:ea typeface="Calibri" panose="020F0502020204030204" pitchFamily="34" charset="0"/>
                <a:cs typeface="Segoe UI" panose="020B0502040204020203" pitchFamily="34" charset="0"/>
              </a:rPr>
              <a:t>.</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p>
          <a:p>
            <a:pPr>
              <a:lnSpc>
                <a:spcPts val="3200"/>
              </a:lnSpc>
            </a:pPr>
            <a:r>
              <a:rPr lang="en-US" dirty="0">
                <a:solidFill>
                  <a:srgbClr val="002060"/>
                </a:solidFill>
                <a:latin typeface="Bookman Old Style" panose="02050604050505020204" pitchFamily="18" charset="0"/>
                <a:cs typeface="Arial" panose="020B0604020202020204" pitchFamily="34"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Blomme &amp; Bornebroek-Te Lintelo</a:t>
            </a:r>
            <a:r>
              <a:rPr lang="en-US" dirty="0">
                <a:solidFill>
                  <a:srgbClr val="002060"/>
                </a:solidFill>
                <a:latin typeface="Bookman Old Style" panose="02050604050505020204" pitchFamily="18" charset="0"/>
                <a:cs typeface="Arial" panose="020B0604020202020204" pitchFamily="34" charset="0"/>
              </a:rPr>
              <a:t>, 2012)</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116684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Self-</a:t>
            </a:r>
            <a:r>
              <a:rPr lang="en-US" b="1" spc="300" dirty="0" err="1">
                <a:solidFill>
                  <a:schemeClr val="bg1"/>
                </a:solidFill>
                <a:latin typeface="Bookman Old Style" panose="02050604050505020204" pitchFamily="18" charset="0"/>
              </a:rPr>
              <a:t>organisation</a:t>
            </a:r>
            <a:r>
              <a:rPr lang="en-US" b="1" spc="300" dirty="0">
                <a:solidFill>
                  <a:schemeClr val="bg1"/>
                </a:solidFill>
                <a:latin typeface="Bookman Old Style" panose="02050604050505020204" pitchFamily="18" charset="0"/>
              </a:rPr>
              <a:t> - 3</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 </a:t>
            </a:r>
            <a:r>
              <a:rPr lang="en-AU" sz="2400" i="1"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Ethics of Ambiguity</a:t>
            </a: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de Beauvoir offers a picture of the human subject as constantly oscillating between facticity and transcendence… the human is… restricted by the brute facts of existence… [but] aspires to overcome its situation, to choose its freedom and thus to create itself… the ontology of the human is a battleground of antithetical movements… the subject must produce an ethics which will be continuous with its ontological core.’</a:t>
            </a:r>
          </a:p>
          <a:p>
            <a:pPr>
              <a:lnSpc>
                <a:spcPts val="3200"/>
              </a:lnSpc>
            </a:pP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227278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Process</a:t>
            </a:r>
          </a:p>
        </p:txBody>
      </p:sp>
    </p:spTree>
    <p:extLst>
      <p:ext uri="{BB962C8B-B14F-4D97-AF65-F5344CB8AC3E}">
        <p14:creationId xmlns:p14="http://schemas.microsoft.com/office/powerpoint/2010/main" val="1833556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Core and Genealogy - 1</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‘[Heidegger’s] project was nothing less than the overcoming of Western metaphysics through the positing of the forgotten question of being. He stands in a critical relation to past philosophers but simultaneously he is heavily indebted to them... This is not to question his originality; it is to recognize that </a:t>
            </a:r>
            <a:r>
              <a:rPr lang="en-AU" sz="2400" i="1"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thought</a:t>
            </a: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is not an </a:t>
            </a:r>
            <a:r>
              <a:rPr lang="en-AU" sz="2400" i="1"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ex-nihilo </a:t>
            </a: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production; it comes as a response to things past and aims towards what is made possible through that past.’</a:t>
            </a:r>
          </a:p>
          <a:p>
            <a:pPr>
              <a:lnSpc>
                <a:spcPts val="3200"/>
              </a:lnSpc>
            </a:pPr>
            <a:r>
              <a:rPr lang="en-AU" sz="18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sz="1800" dirty="0">
                <a:solidFill>
                  <a:srgbClr val="002060"/>
                </a:solidFill>
                <a:latin typeface="Bookman Old Style" panose="02050604050505020204" pitchFamily="18" charset="0"/>
                <a:cs typeface="Arial" panose="020B0604020202020204" pitchFamily="34" charset="0"/>
              </a:rPr>
              <a:t>, 2023)</a:t>
            </a:r>
            <a:endParaRPr lang="en-AU" sz="18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693797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‘Quote’</a:t>
            </a:r>
          </a:p>
        </p:txBody>
      </p:sp>
    </p:spTree>
    <p:extLst>
      <p:ext uri="{BB962C8B-B14F-4D97-AF65-F5344CB8AC3E}">
        <p14:creationId xmlns:p14="http://schemas.microsoft.com/office/powerpoint/2010/main" val="1572670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Core and Genealogy - 2</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spcAft>
                <a:spcPts val="1200"/>
              </a:spcAft>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Let us reflect on that genealogy… and causality…</a:t>
            </a:r>
          </a:p>
          <a:p>
            <a:pPr>
              <a:lnSpc>
                <a:spcPts val="3200"/>
              </a:lnSpc>
              <a:spcAft>
                <a:spcPts val="1200"/>
              </a:spcAft>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With </a:t>
            </a:r>
            <a:r>
              <a:rPr lang="en-AU" sz="2400" kern="1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the teleological attractors, we shape our actions of the day with the tools available and the traces of the past. </a:t>
            </a:r>
          </a:p>
          <a:p>
            <a:pPr>
              <a:lnSpc>
                <a:spcPts val="3200"/>
              </a:lnSpc>
              <a:spcAft>
                <a:spcPts val="1200"/>
              </a:spcAft>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The future calls to being the past in the present actions in a dynamic system </a:t>
            </a:r>
            <a:r>
              <a:rPr lang="en-AU" sz="2400" kern="1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characterised by the uncertainty of complexity…</a:t>
            </a:r>
            <a:endPar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a:lnSpc>
                <a:spcPts val="3200"/>
              </a:lnSpc>
              <a:spcAft>
                <a:spcPts val="1200"/>
              </a:spcAft>
            </a:pPr>
            <a:r>
              <a:rPr lang="en-AU" sz="2400" dirty="0">
                <a:solidFill>
                  <a:srgbClr val="002060"/>
                </a:solidFill>
                <a:latin typeface="Bookman Old Style" panose="02050604050505020204" pitchFamily="18" charset="0"/>
                <a:cs typeface="Arial" panose="020B0604020202020204" pitchFamily="34" charset="0"/>
              </a:rPr>
              <a:t>- … and a certainty of ambiguity within the limits…</a:t>
            </a: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861624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Equivocality</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gn="l"/>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‘equivocal</a:t>
            </a:r>
          </a:p>
          <a:p>
            <a:pPr algn="l"/>
            <a:r>
              <a:rPr lang="en-AU" sz="2400" kern="1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 </a:t>
            </a:r>
            <a:r>
              <a:rPr lang="en-US" sz="2400" b="0" i="0" dirty="0">
                <a:solidFill>
                  <a:srgbClr val="002060"/>
                </a:solidFill>
                <a:effectLst/>
                <a:latin typeface="Bookman Old Style" panose="02050604050505020204" pitchFamily="18" charset="0"/>
              </a:rPr>
              <a:t>allowing the possibility of several different meanings, as a word or phrase, especially with intent to deceive or misguide; susceptible of double interpretation; deliberately ambiguous…</a:t>
            </a:r>
          </a:p>
          <a:p>
            <a:pPr algn="l"/>
            <a:r>
              <a:rPr lang="en-US" sz="2400" b="0" i="0" dirty="0">
                <a:solidFill>
                  <a:srgbClr val="002060"/>
                </a:solidFill>
                <a:effectLst/>
                <a:latin typeface="Bookman Old Style" panose="02050604050505020204" pitchFamily="18" charset="0"/>
              </a:rPr>
              <a:t>… of doubtful nature or character; </a:t>
            </a:r>
            <a:r>
              <a:rPr lang="en-US" sz="2400" b="0" i="0" u="none" strike="noStrike" dirty="0">
                <a:solidFill>
                  <a:srgbClr val="002060"/>
                </a:solidFill>
                <a:effectLst/>
                <a:latin typeface="Bookman Old Style" panose="02050604050505020204" pitchFamily="18" charset="0"/>
              </a:rPr>
              <a:t>questionable’</a:t>
            </a:r>
          </a:p>
          <a:p>
            <a:pPr algn="l"/>
            <a:r>
              <a:rPr lang="en-US" dirty="0">
                <a:solidFill>
                  <a:srgbClr val="002060"/>
                </a:solidFill>
                <a:latin typeface="Bookman Old Style" panose="02050604050505020204" pitchFamily="18" charset="0"/>
              </a:rPr>
              <a:t>(Dictionary.com - equivocal. 2023)</a:t>
            </a:r>
            <a:endParaRPr lang="en-US" b="0" dirty="0">
              <a:solidFill>
                <a:srgbClr val="002060"/>
              </a:solidFill>
              <a:effectLst/>
              <a:latin typeface="Bookman Old Style" panose="02050604050505020204" pitchFamily="18" charset="0"/>
            </a:endParaRPr>
          </a:p>
          <a:p>
            <a:pPr>
              <a:lnSpc>
                <a:spcPts val="3200"/>
              </a:lnSpc>
            </a:pPr>
            <a:r>
              <a:rPr lang="en-AU" dirty="0">
                <a:solidFill>
                  <a:srgbClr val="002060"/>
                </a:solidFill>
                <a:latin typeface="Bookman Old Style" panose="02050604050505020204" pitchFamily="18" charset="0"/>
                <a:cs typeface="Arial" panose="020B0604020202020204" pitchFamily="34" charset="0"/>
              </a:rPr>
              <a:t>…</a:t>
            </a:r>
          </a:p>
          <a:p>
            <a:pPr>
              <a:lnSpc>
                <a:spcPts val="3200"/>
              </a:lnSpc>
            </a:pPr>
            <a:r>
              <a:rPr lang="en-AU" sz="2400" dirty="0">
                <a:solidFill>
                  <a:srgbClr val="002060"/>
                </a:solidFill>
                <a:latin typeface="Bookman Old Style" panose="02050604050505020204" pitchFamily="18" charset="0"/>
                <a:cs typeface="Arial" panose="020B0604020202020204" pitchFamily="34" charset="0"/>
              </a:rPr>
              <a:t>In the context of this reflection, we can then wonder about the relevance of what we propose as fact when the essence of being is beyond definition… Yet, we experience…</a:t>
            </a:r>
          </a:p>
          <a:p>
            <a:pPr>
              <a:lnSpc>
                <a:spcPts val="3200"/>
              </a:lnSpc>
            </a:pPr>
            <a:endParaRPr lang="en-AU" sz="18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677208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Experimental</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gn="l"/>
            <a:endParaRPr lang="en-AU" sz="2400" dirty="0">
              <a:solidFill>
                <a:srgbClr val="002060"/>
              </a:solidFill>
              <a:latin typeface="Bookman Old Style" panose="02050604050505020204" pitchFamily="18" charset="0"/>
              <a:cs typeface="Arial" panose="020B0604020202020204" pitchFamily="34" charset="0"/>
            </a:endParaRPr>
          </a:p>
          <a:p>
            <a:pPr algn="l"/>
            <a:r>
              <a:rPr lang="en-AU" sz="2400" dirty="0">
                <a:solidFill>
                  <a:srgbClr val="002060"/>
                </a:solidFill>
                <a:latin typeface="Bookman Old Style" panose="02050604050505020204" pitchFamily="18" charset="0"/>
                <a:cs typeface="Arial" panose="020B0604020202020204" pitchFamily="34" charset="0"/>
              </a:rPr>
              <a:t>- Do we experiment?</a:t>
            </a:r>
          </a:p>
          <a:p>
            <a:pPr algn="l"/>
            <a:endParaRPr lang="en-AU" sz="2400" dirty="0">
              <a:solidFill>
                <a:srgbClr val="002060"/>
              </a:solidFill>
              <a:latin typeface="Bookman Old Style" panose="02050604050505020204" pitchFamily="18" charset="0"/>
              <a:cs typeface="Arial" panose="020B0604020202020204" pitchFamily="34" charset="0"/>
            </a:endParaRPr>
          </a:p>
          <a:p>
            <a:pPr algn="l"/>
            <a:r>
              <a:rPr lang="en-AU" sz="2400" dirty="0">
                <a:solidFill>
                  <a:srgbClr val="002060"/>
                </a:solidFill>
                <a:latin typeface="Bookman Old Style" panose="02050604050505020204" pitchFamily="18" charset="0"/>
                <a:cs typeface="Arial" panose="020B0604020202020204" pitchFamily="34" charset="0"/>
              </a:rPr>
              <a:t>- Let me propose one for the moment.</a:t>
            </a:r>
          </a:p>
          <a:p>
            <a:pPr algn="l"/>
            <a:endParaRPr lang="en-AU" sz="2400" dirty="0">
              <a:solidFill>
                <a:srgbClr val="002060"/>
              </a:solidFill>
              <a:latin typeface="Bookman Old Style" panose="02050604050505020204" pitchFamily="18" charset="0"/>
              <a:cs typeface="Arial" panose="020B0604020202020204" pitchFamily="34" charset="0"/>
            </a:endParaRPr>
          </a:p>
          <a:p>
            <a:pPr algn="l"/>
            <a:r>
              <a:rPr lang="en-AU" sz="2400" dirty="0">
                <a:solidFill>
                  <a:srgbClr val="002060"/>
                </a:solidFill>
                <a:latin typeface="Bookman Old Style" panose="02050604050505020204" pitchFamily="18" charset="0"/>
                <a:cs typeface="Arial" panose="020B0604020202020204" pitchFamily="34" charset="0"/>
              </a:rPr>
              <a:t>- Technology of indeterminacy.</a:t>
            </a:r>
          </a:p>
          <a:p>
            <a:pPr algn="l"/>
            <a:endParaRPr lang="en-AU" sz="2400" dirty="0">
              <a:solidFill>
                <a:srgbClr val="002060"/>
              </a:solidFill>
              <a:latin typeface="Bookman Old Style" panose="02050604050505020204" pitchFamily="18" charset="0"/>
              <a:cs typeface="Arial" panose="020B0604020202020204" pitchFamily="34" charset="0"/>
            </a:endParaRPr>
          </a:p>
          <a:p>
            <a:pPr algn="l"/>
            <a:r>
              <a:rPr lang="en-AU" sz="2400" dirty="0">
                <a:solidFill>
                  <a:srgbClr val="002060"/>
                </a:solidFill>
                <a:latin typeface="Bookman Old Style" panose="02050604050505020204" pitchFamily="18" charset="0"/>
                <a:cs typeface="Arial" panose="020B0604020202020204" pitchFamily="34" charset="0"/>
              </a:rPr>
              <a:t>- I suggest we use a set of quotes.</a:t>
            </a:r>
          </a:p>
          <a:p>
            <a:pPr algn="l"/>
            <a:endParaRPr lang="en-AU" sz="2400" dirty="0">
              <a:solidFill>
                <a:srgbClr val="002060"/>
              </a:solidFill>
              <a:latin typeface="Bookman Old Style" panose="02050604050505020204" pitchFamily="18" charset="0"/>
              <a:cs typeface="Arial" panose="020B0604020202020204" pitchFamily="34" charset="0"/>
            </a:endParaRPr>
          </a:p>
          <a:p>
            <a:pPr algn="l"/>
            <a:r>
              <a:rPr lang="en-AU" sz="2400" dirty="0">
                <a:solidFill>
                  <a:srgbClr val="002060"/>
                </a:solidFill>
                <a:latin typeface="Bookman Old Style" panose="02050604050505020204" pitchFamily="18" charset="0"/>
                <a:cs typeface="Arial" panose="020B0604020202020204" pitchFamily="34" charset="0"/>
              </a:rPr>
              <a:t>- What happens when we select at random?</a:t>
            </a:r>
          </a:p>
          <a:p>
            <a:pPr algn="l"/>
            <a:endParaRPr lang="en-AU" sz="2400" dirty="0">
              <a:solidFill>
                <a:srgbClr val="002060"/>
              </a:solidFill>
              <a:latin typeface="Bookman Old Style" panose="02050604050505020204" pitchFamily="18" charset="0"/>
              <a:cs typeface="Arial" panose="020B0604020202020204" pitchFamily="34" charset="0"/>
            </a:endParaRPr>
          </a:p>
          <a:p>
            <a:pPr algn="l"/>
            <a:r>
              <a:rPr lang="en-AU" sz="2400" dirty="0">
                <a:solidFill>
                  <a:srgbClr val="002060"/>
                </a:solidFill>
                <a:latin typeface="Bookman Old Style" panose="02050604050505020204" pitchFamily="18" charset="0"/>
                <a:cs typeface="Arial" panose="020B0604020202020204" pitchFamily="34" charset="0"/>
              </a:rPr>
              <a:t>- …</a:t>
            </a:r>
          </a:p>
          <a:p>
            <a:pPr>
              <a:lnSpc>
                <a:spcPts val="3200"/>
              </a:lnSpc>
            </a:pPr>
            <a:endParaRPr lang="en-AU" sz="18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643840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32D9886-B77A-4E50-BA9E-72A3C6053D97}"/>
              </a:ext>
            </a:extLst>
          </p:cNvPr>
          <p:cNvGrpSpPr/>
          <p:nvPr/>
        </p:nvGrpSpPr>
        <p:grpSpPr>
          <a:xfrm>
            <a:off x="0" y="0"/>
            <a:ext cx="9144000" cy="6858000"/>
            <a:chOff x="0" y="0"/>
            <a:chExt cx="9144000" cy="685800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268969-C002-4B88-8D3D-F4333B076DFD}"/>
                </a:ext>
              </a:extLst>
            </p:cNvPr>
            <p:cNvSpPr/>
            <p:nvPr/>
          </p:nvSpPr>
          <p:spPr>
            <a:xfrm>
              <a:off x="429491" y="457200"/>
              <a:ext cx="8243454" cy="5957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 name="TextBox 3">
              <a:extLst>
                <a:ext uri="{FF2B5EF4-FFF2-40B4-BE49-F238E27FC236}">
                  <a16:creationId xmlns:a16="http://schemas.microsoft.com/office/drawing/2014/main" id="{B52BB3FB-B9AB-4DD0-BE81-44189E60759D}"/>
                </a:ext>
              </a:extLst>
            </p:cNvPr>
            <p:cNvSpPr txBox="1"/>
            <p:nvPr/>
          </p:nvSpPr>
          <p:spPr>
            <a:xfrm>
              <a:off x="1106905" y="5436614"/>
              <a:ext cx="6801853" cy="461665"/>
            </a:xfrm>
            <a:prstGeom prst="rect">
              <a:avLst/>
            </a:prstGeom>
            <a:noFill/>
          </p:spPr>
          <p:txBody>
            <a:bodyPr wrap="square" rtlCol="0">
              <a:spAutoFit/>
            </a:bodyPr>
            <a:lstStyle/>
            <a:p>
              <a:pPr algn="ctr"/>
              <a:r>
                <a:rPr lang="en-AU" sz="2400" dirty="0">
                  <a:solidFill>
                    <a:srgbClr val="002060"/>
                  </a:solidFill>
                  <a:latin typeface="Bookman Old Style" panose="02050604050505020204" pitchFamily="18" charset="0"/>
                  <a:cs typeface="Arial" panose="020B0604020202020204" pitchFamily="34" charset="0"/>
                </a:rPr>
                <a:t>Crowdwork… a matter of perspective.</a:t>
              </a:r>
            </a:p>
          </p:txBody>
        </p:sp>
        <p:sp>
          <p:nvSpPr>
            <p:cNvPr id="8" name="TextBox 7">
              <a:extLst>
                <a:ext uri="{FF2B5EF4-FFF2-40B4-BE49-F238E27FC236}">
                  <a16:creationId xmlns:a16="http://schemas.microsoft.com/office/drawing/2014/main" id="{C80AC263-645C-46C7-B8B7-A9CAFBBB162B}"/>
                </a:ext>
              </a:extLst>
            </p:cNvPr>
            <p:cNvSpPr txBox="1"/>
            <p:nvPr/>
          </p:nvSpPr>
          <p:spPr>
            <a:xfrm>
              <a:off x="5076497" y="5059763"/>
              <a:ext cx="2028496" cy="276999"/>
            </a:xfrm>
            <a:prstGeom prst="rect">
              <a:avLst/>
            </a:prstGeom>
            <a:noFill/>
          </p:spPr>
          <p:txBody>
            <a:bodyPr wrap="square" rtlCol="0">
              <a:spAutoFit/>
            </a:bodyPr>
            <a:lstStyle/>
            <a:p>
              <a:r>
                <a:rPr lang="en-AU" sz="1200" dirty="0">
                  <a:solidFill>
                    <a:schemeClr val="bg1">
                      <a:lumMod val="50000"/>
                    </a:schemeClr>
                  </a:solidFill>
                  <a:latin typeface="Bookman Old Style" panose="02050604050505020204" pitchFamily="18" charset="0"/>
                  <a:cs typeface="Arial" panose="020B0604020202020204" pitchFamily="34" charset="0"/>
                </a:rPr>
                <a:t>(Van Osselaer)</a:t>
              </a:r>
            </a:p>
          </p:txBody>
        </p:sp>
      </p:grpSp>
      <p:pic>
        <p:nvPicPr>
          <p:cNvPr id="3" name="Picture 2">
            <a:extLst>
              <a:ext uri="{FF2B5EF4-FFF2-40B4-BE49-F238E27FC236}">
                <a16:creationId xmlns:a16="http://schemas.microsoft.com/office/drawing/2014/main" id="{326E0C6B-B5F3-8518-CDC7-0DCCBB84398D}"/>
              </a:ext>
            </a:extLst>
          </p:cNvPr>
          <p:cNvPicPr>
            <a:picLocks noChangeAspect="1"/>
          </p:cNvPicPr>
          <p:nvPr/>
        </p:nvPicPr>
        <p:blipFill>
          <a:blip r:embed="rId3" cstate="print"/>
          <a:stretch>
            <a:fillRect/>
          </a:stretch>
        </p:blipFill>
        <p:spPr>
          <a:xfrm>
            <a:off x="1856735" y="886376"/>
            <a:ext cx="5430529" cy="4073535"/>
          </a:xfrm>
          <a:prstGeom prst="rect">
            <a:avLst/>
          </a:prstGeom>
          <a:ln w="38100">
            <a:solidFill>
              <a:srgbClr val="002060"/>
            </a:solidFill>
          </a:ln>
        </p:spPr>
      </p:pic>
    </p:spTree>
    <p:extLst>
      <p:ext uri="{BB962C8B-B14F-4D97-AF65-F5344CB8AC3E}">
        <p14:creationId xmlns:p14="http://schemas.microsoft.com/office/powerpoint/2010/main" val="196863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Go</a:t>
            </a:r>
          </a:p>
        </p:txBody>
      </p:sp>
    </p:spTree>
    <p:extLst>
      <p:ext uri="{BB962C8B-B14F-4D97-AF65-F5344CB8AC3E}">
        <p14:creationId xmlns:p14="http://schemas.microsoft.com/office/powerpoint/2010/main" val="3695571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a:t>
            </a:r>
          </a:p>
        </p:txBody>
      </p:sp>
    </p:spTree>
    <p:extLst>
      <p:ext uri="{BB962C8B-B14F-4D97-AF65-F5344CB8AC3E}">
        <p14:creationId xmlns:p14="http://schemas.microsoft.com/office/powerpoint/2010/main" val="165590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Experience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50"/>
          </a:xfrm>
          <a:prstGeom prst="rect">
            <a:avLst/>
          </a:prstGeom>
          <a:noFill/>
        </p:spPr>
        <p:txBody>
          <a:bodyPr wrap="square" rtlCol="0">
            <a:noAutofit/>
          </a:bodyPr>
          <a:lstStyle/>
          <a:p>
            <a:pPr algn="l">
              <a:lnSpc>
                <a:spcPts val="3200"/>
              </a:lnSpc>
              <a:spcBef>
                <a:spcPts val="600"/>
              </a:spcBef>
              <a:spcAft>
                <a:spcPts val="1200"/>
              </a:spcAft>
            </a:pPr>
            <a:r>
              <a:rPr lang="en-AU" sz="2400" dirty="0">
                <a:solidFill>
                  <a:srgbClr val="002060"/>
                </a:solidFill>
                <a:latin typeface="Bookman Old Style" panose="02050604050505020204" pitchFamily="18" charset="0"/>
                <a:cs typeface="Arial" panose="020B0604020202020204" pitchFamily="34" charset="0"/>
              </a:rPr>
              <a:t>- The following quotes are stored in a database designed to sort them in random order. </a:t>
            </a:r>
          </a:p>
          <a:p>
            <a:pPr algn="l">
              <a:lnSpc>
                <a:spcPts val="3200"/>
              </a:lnSpc>
              <a:spcBef>
                <a:spcPts val="600"/>
              </a:spcBef>
              <a:spcAft>
                <a:spcPts val="1200"/>
              </a:spcAft>
            </a:pPr>
            <a:r>
              <a:rPr lang="en-AU" sz="2400" dirty="0">
                <a:solidFill>
                  <a:srgbClr val="002060"/>
                </a:solidFill>
                <a:latin typeface="Bookman Old Style" panose="02050604050505020204" pitchFamily="18" charset="0"/>
                <a:cs typeface="Arial" panose="020B0604020202020204" pitchFamily="34" charset="0"/>
              </a:rPr>
              <a:t>- Not all quotes need be used in any presentation.</a:t>
            </a:r>
          </a:p>
          <a:p>
            <a:pPr algn="l">
              <a:lnSpc>
                <a:spcPts val="3200"/>
              </a:lnSpc>
              <a:spcBef>
                <a:spcPts val="600"/>
              </a:spcBef>
              <a:spcAft>
                <a:spcPts val="1200"/>
              </a:spcAft>
            </a:pPr>
            <a:r>
              <a:rPr lang="en-AU" sz="2400" dirty="0">
                <a:solidFill>
                  <a:srgbClr val="002060"/>
                </a:solidFill>
                <a:latin typeface="Bookman Old Style" panose="02050604050505020204" pitchFamily="18" charset="0"/>
                <a:cs typeface="Arial" panose="020B0604020202020204" pitchFamily="34" charset="0"/>
              </a:rPr>
              <a:t>- The order is in the moment.</a:t>
            </a:r>
          </a:p>
          <a:p>
            <a:pPr algn="l">
              <a:lnSpc>
                <a:spcPts val="3200"/>
              </a:lnSpc>
              <a:spcBef>
                <a:spcPts val="600"/>
              </a:spcBef>
              <a:spcAft>
                <a:spcPts val="1200"/>
              </a:spcAft>
            </a:pPr>
            <a:r>
              <a:rPr lang="en-AU" sz="2400" dirty="0">
                <a:solidFill>
                  <a:srgbClr val="002060"/>
                </a:solidFill>
                <a:latin typeface="Bookman Old Style" panose="02050604050505020204" pitchFamily="18" charset="0"/>
                <a:cs typeface="Arial" panose="020B0604020202020204" pitchFamily="34" charset="0"/>
              </a:rPr>
              <a:t>- Here they are stored in a random order generated for the purpose of inclusion in the PowerPoint set of slides… This order is not for use in any presentation.</a:t>
            </a:r>
          </a:p>
          <a:p>
            <a:pPr algn="l">
              <a:lnSpc>
                <a:spcPts val="3200"/>
              </a:lnSpc>
              <a:spcBef>
                <a:spcPts val="600"/>
              </a:spcBef>
              <a:spcAft>
                <a:spcPts val="1200"/>
              </a:spcAft>
            </a:pPr>
            <a:r>
              <a:rPr lang="en-AU" sz="2400" dirty="0">
                <a:solidFill>
                  <a:srgbClr val="002060"/>
                </a:solidFill>
                <a:latin typeface="Bookman Old Style" panose="02050604050505020204" pitchFamily="18" charset="0"/>
                <a:cs typeface="Arial" panose="020B0604020202020204" pitchFamily="34" charset="0"/>
              </a:rPr>
              <a:t>- Quotes are triggers for research…</a:t>
            </a:r>
            <a:endParaRPr lang="en-AU" sz="18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243132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50"/>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Fluctuation-bifurcation of mº [</a:t>
            </a:r>
            <a:r>
              <a:rPr lang="en-US" sz="2400" i="1" dirty="0">
                <a:solidFill>
                  <a:srgbClr val="002060"/>
                </a:solidFill>
                <a:latin typeface="Bookman Old Style" panose="02050604050505020204" pitchFamily="18" charset="0"/>
              </a:rPr>
              <a:t>mean</a:t>
            </a:r>
            <a:r>
              <a:rPr lang="en-US" sz="2400" i="0" dirty="0">
                <a:solidFill>
                  <a:srgbClr val="002060"/>
                </a:solidFill>
                <a:latin typeface="Bookman Old Style" panose="02050604050505020204" pitchFamily="18" charset="0"/>
              </a:rPr>
              <a:t>ing] happens in an instant (|ï|) of opportunity for divergence. It involves divergence from that which is revisited. It happens with a re-petitioning of mº in a recursive reading. It involves possible de-cisions of mº. Some of these possible de-cisions may be subject to interference from feedback and the tension of contradictory interpretations. This implies an indeterminacy in the happening of SS [</a:t>
            </a:r>
            <a:r>
              <a:rPr lang="en-US" sz="2400" i="1" dirty="0">
                <a:solidFill>
                  <a:srgbClr val="002060"/>
                </a:solidFill>
                <a:latin typeface="Bookman Old Style" panose="02050604050505020204" pitchFamily="18" charset="0"/>
              </a:rPr>
              <a:t>sens</a:t>
            </a:r>
            <a:r>
              <a:rPr lang="en-US" sz="2400" i="0" dirty="0">
                <a:solidFill>
                  <a:srgbClr val="002060"/>
                </a:solidFill>
                <a:latin typeface="Bookman Old Style" panose="02050604050505020204" pitchFamily="18" charset="0"/>
              </a:rPr>
              <a:t>e]. </a:t>
            </a:r>
          </a:p>
          <a:p>
            <a:pPr>
              <a:lnSpc>
                <a:spcPts val="3200"/>
              </a:lnSpc>
            </a:pPr>
            <a:r>
              <a:rPr lang="en-AU" i="0" dirty="0">
                <a:solidFill>
                  <a:srgbClr val="002060"/>
                </a:solidFill>
                <a:latin typeface="Bookman Old Style" panose="02050604050505020204" pitchFamily="18" charset="0"/>
              </a:rPr>
              <a:t>(Van Osselaer - Complexure)</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3396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347660"/>
            <a:ext cx="7620000" cy="2174644"/>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Furthermore, the study of complex systems yields yet another  insight: life survives on the edge of disintegration because of the massive redundancy inherent in it. </a:t>
            </a:r>
          </a:p>
          <a:p>
            <a:pPr>
              <a:lnSpc>
                <a:spcPts val="3200"/>
              </a:lnSpc>
            </a:pPr>
            <a:r>
              <a:rPr lang="en-AU" dirty="0">
                <a:solidFill>
                  <a:srgbClr val="002060"/>
                </a:solidFill>
                <a:latin typeface="Bookman Old Style" panose="02050604050505020204" pitchFamily="18" charset="0"/>
              </a:rPr>
              <a:t>(Blomme and Bornebroek-Te Lintelo)</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12683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059427"/>
            <a:ext cx="7620000" cy="3029409"/>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variety and diversity required in an organisation is maintained by the imperfection of human communication (Allen, 1998a, b). This variety in turn produces equivocality(Aldrich, 2000; Weick, 1969, 1979). Weick views the organising process in terms of evolution. </a:t>
            </a:r>
          </a:p>
          <a:p>
            <a:pPr>
              <a:lnSpc>
                <a:spcPts val="3200"/>
              </a:lnSpc>
            </a:pPr>
            <a:r>
              <a:rPr lang="en-AU" dirty="0">
                <a:solidFill>
                  <a:srgbClr val="002060"/>
                </a:solidFill>
                <a:latin typeface="Bookman Old Style" panose="02050604050505020204" pitchFamily="18" charset="0"/>
              </a:rPr>
              <a:t>(Blomme and Bornebroek-Te Lintelo)</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25838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Housekeeping</a:t>
            </a:r>
          </a:p>
        </p:txBody>
      </p:sp>
      <p:sp>
        <p:nvSpPr>
          <p:cNvPr id="13" name="TextBox 12">
            <a:extLst>
              <a:ext uri="{FF2B5EF4-FFF2-40B4-BE49-F238E27FC236}">
                <a16:creationId xmlns:a16="http://schemas.microsoft.com/office/drawing/2014/main" id="{C68C1F08-3F71-4CE3-B2E9-CFAB3F012141}"/>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14" name="TextBox 13">
            <a:extLst>
              <a:ext uri="{FF2B5EF4-FFF2-40B4-BE49-F238E27FC236}">
                <a16:creationId xmlns:a16="http://schemas.microsoft.com/office/drawing/2014/main" id="{C64E496F-9E39-4328-8E40-E06CEA54DE58}"/>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sp>
        <p:nvSpPr>
          <p:cNvPr id="7" name="TextBox 6">
            <a:extLst>
              <a:ext uri="{FF2B5EF4-FFF2-40B4-BE49-F238E27FC236}">
                <a16:creationId xmlns:a16="http://schemas.microsoft.com/office/drawing/2014/main" id="{08756114-F96B-47A1-8013-E5CD536F0582}"/>
              </a:ext>
            </a:extLst>
          </p:cNvPr>
          <p:cNvSpPr txBox="1"/>
          <p:nvPr/>
        </p:nvSpPr>
        <p:spPr>
          <a:xfrm>
            <a:off x="3135576" y="1820841"/>
            <a:ext cx="4114800" cy="3352800"/>
          </a:xfrm>
          <a:prstGeom prst="rect">
            <a:avLst/>
          </a:prstGeom>
          <a:noFill/>
        </p:spPr>
        <p:txBody>
          <a:bodyPr wrap="square" rtlCol="0">
            <a:noAutofit/>
          </a:bodyPr>
          <a:lstStyle/>
          <a:p>
            <a:pPr>
              <a:lnSpc>
                <a:spcPct val="200000"/>
              </a:lnSpc>
            </a:pPr>
            <a:r>
              <a:rPr lang="en-US" sz="2400" dirty="0">
                <a:solidFill>
                  <a:srgbClr val="002060"/>
                </a:solidFill>
                <a:latin typeface="Bookman Old Style" panose="02050604050505020204" pitchFamily="18" charset="0"/>
                <a:cs typeface="Arial" panose="020B0604020202020204" pitchFamily="34" charset="0"/>
              </a:rPr>
              <a:t>Health and safety.</a:t>
            </a:r>
          </a:p>
          <a:p>
            <a:pPr>
              <a:lnSpc>
                <a:spcPct val="200000"/>
              </a:lnSpc>
            </a:pPr>
            <a:r>
              <a:rPr lang="en-US" sz="2400" dirty="0">
                <a:solidFill>
                  <a:srgbClr val="002060"/>
                </a:solidFill>
                <a:latin typeface="Bookman Old Style" panose="02050604050505020204" pitchFamily="18" charset="0"/>
                <a:cs typeface="Arial" panose="020B0604020202020204" pitchFamily="34" charset="0"/>
              </a:rPr>
              <a:t>Emergencies.</a:t>
            </a:r>
          </a:p>
          <a:p>
            <a:pPr>
              <a:lnSpc>
                <a:spcPct val="200000"/>
              </a:lnSpc>
            </a:pPr>
            <a:r>
              <a:rPr lang="en-US" sz="2400" dirty="0">
                <a:solidFill>
                  <a:srgbClr val="002060"/>
                </a:solidFill>
                <a:latin typeface="Bookman Old Style" panose="02050604050505020204" pitchFamily="18" charset="0"/>
                <a:cs typeface="Arial" panose="020B0604020202020204" pitchFamily="34" charset="0"/>
              </a:rPr>
              <a:t>At times…</a:t>
            </a:r>
          </a:p>
          <a:p>
            <a:pPr>
              <a:lnSpc>
                <a:spcPct val="200000"/>
              </a:lnSpc>
            </a:pPr>
            <a:r>
              <a:rPr lang="en-US" sz="2400" dirty="0">
                <a:solidFill>
                  <a:srgbClr val="002060"/>
                </a:solidFill>
                <a:latin typeface="Bookman Old Style" panose="02050604050505020204" pitchFamily="18" charset="0"/>
                <a:cs typeface="Arial" panose="020B0604020202020204" pitchFamily="34" charset="0"/>
              </a:rPr>
              <a:t>Tea, coffee, and facilities.</a:t>
            </a:r>
          </a:p>
        </p:txBody>
      </p:sp>
      <p:sp>
        <p:nvSpPr>
          <p:cNvPr id="8" name="Freeform 564">
            <a:extLst>
              <a:ext uri="{FF2B5EF4-FFF2-40B4-BE49-F238E27FC236}">
                <a16:creationId xmlns:a16="http://schemas.microsoft.com/office/drawing/2014/main" id="{1C0BE661-35F8-444E-8A78-41E6905F2082}"/>
              </a:ext>
            </a:extLst>
          </p:cNvPr>
          <p:cNvSpPr>
            <a:spLocks noEditPoints="1"/>
          </p:cNvSpPr>
          <p:nvPr/>
        </p:nvSpPr>
        <p:spPr bwMode="auto">
          <a:xfrm>
            <a:off x="1875801" y="2135056"/>
            <a:ext cx="349198" cy="371584"/>
          </a:xfrm>
          <a:custGeom>
            <a:avLst/>
            <a:gdLst/>
            <a:ahLst/>
            <a:cxnLst>
              <a:cxn ang="0">
                <a:pos x="30" y="54"/>
              </a:cxn>
              <a:cxn ang="0">
                <a:pos x="36" y="49"/>
              </a:cxn>
              <a:cxn ang="0">
                <a:pos x="43" y="49"/>
              </a:cxn>
              <a:cxn ang="0">
                <a:pos x="43" y="41"/>
              </a:cxn>
              <a:cxn ang="0">
                <a:pos x="49" y="36"/>
              </a:cxn>
              <a:cxn ang="0">
                <a:pos x="51" y="36"/>
              </a:cxn>
              <a:cxn ang="0">
                <a:pos x="56" y="41"/>
              </a:cxn>
              <a:cxn ang="0">
                <a:pos x="56" y="49"/>
              </a:cxn>
              <a:cxn ang="0">
                <a:pos x="64" y="49"/>
              </a:cxn>
              <a:cxn ang="0">
                <a:pos x="70" y="54"/>
              </a:cxn>
              <a:cxn ang="0">
                <a:pos x="70" y="56"/>
              </a:cxn>
              <a:cxn ang="0">
                <a:pos x="64" y="62"/>
              </a:cxn>
              <a:cxn ang="0">
                <a:pos x="56" y="62"/>
              </a:cxn>
              <a:cxn ang="0">
                <a:pos x="56" y="70"/>
              </a:cxn>
              <a:cxn ang="0">
                <a:pos x="51" y="75"/>
              </a:cxn>
              <a:cxn ang="0">
                <a:pos x="49" y="75"/>
              </a:cxn>
              <a:cxn ang="0">
                <a:pos x="43" y="70"/>
              </a:cxn>
              <a:cxn ang="0">
                <a:pos x="43" y="62"/>
              </a:cxn>
              <a:cxn ang="0">
                <a:pos x="36" y="62"/>
              </a:cxn>
              <a:cxn ang="0">
                <a:pos x="30" y="56"/>
              </a:cxn>
              <a:cxn ang="0">
                <a:pos x="30" y="54"/>
              </a:cxn>
              <a:cxn ang="0">
                <a:pos x="34" y="13"/>
              </a:cxn>
              <a:cxn ang="0">
                <a:pos x="39" y="9"/>
              </a:cxn>
              <a:cxn ang="0">
                <a:pos x="61" y="9"/>
              </a:cxn>
              <a:cxn ang="0">
                <a:pos x="65" y="13"/>
              </a:cxn>
              <a:cxn ang="0">
                <a:pos x="65" y="17"/>
              </a:cxn>
              <a:cxn ang="0">
                <a:pos x="34" y="17"/>
              </a:cxn>
              <a:cxn ang="0">
                <a:pos x="34" y="13"/>
              </a:cxn>
              <a:cxn ang="0">
                <a:pos x="7" y="98"/>
              </a:cxn>
              <a:cxn ang="0">
                <a:pos x="11" y="102"/>
              </a:cxn>
              <a:cxn ang="0">
                <a:pos x="25" y="102"/>
              </a:cxn>
              <a:cxn ang="0">
                <a:pos x="29" y="98"/>
              </a:cxn>
              <a:cxn ang="0">
                <a:pos x="29" y="96"/>
              </a:cxn>
              <a:cxn ang="0">
                <a:pos x="74" y="96"/>
              </a:cxn>
              <a:cxn ang="0">
                <a:pos x="74" y="98"/>
              </a:cxn>
              <a:cxn ang="0">
                <a:pos x="78" y="102"/>
              </a:cxn>
              <a:cxn ang="0">
                <a:pos x="92" y="102"/>
              </a:cxn>
              <a:cxn ang="0">
                <a:pos x="96" y="98"/>
              </a:cxn>
              <a:cxn ang="0">
                <a:pos x="96" y="96"/>
              </a:cxn>
              <a:cxn ang="0">
                <a:pos x="101" y="91"/>
              </a:cxn>
              <a:cxn ang="0">
                <a:pos x="101" y="26"/>
              </a:cxn>
              <a:cxn ang="0">
                <a:pos x="92" y="17"/>
              </a:cxn>
              <a:cxn ang="0">
                <a:pos x="74" y="17"/>
              </a:cxn>
              <a:cxn ang="0">
                <a:pos x="74" y="9"/>
              </a:cxn>
              <a:cxn ang="0">
                <a:pos x="65" y="0"/>
              </a:cxn>
              <a:cxn ang="0">
                <a:pos x="34" y="0"/>
              </a:cxn>
              <a:cxn ang="0">
                <a:pos x="26" y="9"/>
              </a:cxn>
              <a:cxn ang="0">
                <a:pos x="26" y="17"/>
              </a:cxn>
              <a:cxn ang="0">
                <a:pos x="9" y="17"/>
              </a:cxn>
              <a:cxn ang="0">
                <a:pos x="0" y="26"/>
              </a:cxn>
              <a:cxn ang="0">
                <a:pos x="0" y="89"/>
              </a:cxn>
              <a:cxn ang="0">
                <a:pos x="7" y="96"/>
              </a:cxn>
              <a:cxn ang="0">
                <a:pos x="7" y="98"/>
              </a:cxn>
            </a:cxnLst>
            <a:rect l="0" t="0" r="r" b="b"/>
            <a:pathLst>
              <a:path w="101" h="102">
                <a:moveTo>
                  <a:pt x="30" y="54"/>
                </a:moveTo>
                <a:cubicBezTo>
                  <a:pt x="30" y="51"/>
                  <a:pt x="33" y="49"/>
                  <a:pt x="36" y="49"/>
                </a:cubicBezTo>
                <a:cubicBezTo>
                  <a:pt x="43" y="49"/>
                  <a:pt x="43" y="49"/>
                  <a:pt x="43" y="49"/>
                </a:cubicBezTo>
                <a:cubicBezTo>
                  <a:pt x="43" y="41"/>
                  <a:pt x="43" y="41"/>
                  <a:pt x="43" y="41"/>
                </a:cubicBezTo>
                <a:cubicBezTo>
                  <a:pt x="43" y="38"/>
                  <a:pt x="46" y="36"/>
                  <a:pt x="49" y="36"/>
                </a:cubicBezTo>
                <a:cubicBezTo>
                  <a:pt x="51" y="36"/>
                  <a:pt x="51" y="36"/>
                  <a:pt x="51" y="36"/>
                </a:cubicBezTo>
                <a:cubicBezTo>
                  <a:pt x="54" y="36"/>
                  <a:pt x="56" y="38"/>
                  <a:pt x="56" y="41"/>
                </a:cubicBezTo>
                <a:cubicBezTo>
                  <a:pt x="56" y="49"/>
                  <a:pt x="56" y="49"/>
                  <a:pt x="56" y="49"/>
                </a:cubicBezTo>
                <a:cubicBezTo>
                  <a:pt x="64" y="49"/>
                  <a:pt x="64" y="49"/>
                  <a:pt x="64" y="49"/>
                </a:cubicBezTo>
                <a:cubicBezTo>
                  <a:pt x="67" y="49"/>
                  <a:pt x="70" y="51"/>
                  <a:pt x="70" y="54"/>
                </a:cubicBezTo>
                <a:cubicBezTo>
                  <a:pt x="70" y="56"/>
                  <a:pt x="70" y="56"/>
                  <a:pt x="70" y="56"/>
                </a:cubicBezTo>
                <a:cubicBezTo>
                  <a:pt x="70" y="59"/>
                  <a:pt x="67" y="62"/>
                  <a:pt x="64" y="62"/>
                </a:cubicBezTo>
                <a:cubicBezTo>
                  <a:pt x="56" y="62"/>
                  <a:pt x="56" y="62"/>
                  <a:pt x="56" y="62"/>
                </a:cubicBezTo>
                <a:cubicBezTo>
                  <a:pt x="56" y="70"/>
                  <a:pt x="56" y="70"/>
                  <a:pt x="56" y="70"/>
                </a:cubicBezTo>
                <a:cubicBezTo>
                  <a:pt x="56" y="73"/>
                  <a:pt x="54" y="75"/>
                  <a:pt x="51" y="75"/>
                </a:cubicBezTo>
                <a:cubicBezTo>
                  <a:pt x="49" y="75"/>
                  <a:pt x="49" y="75"/>
                  <a:pt x="49" y="75"/>
                </a:cubicBezTo>
                <a:cubicBezTo>
                  <a:pt x="46" y="75"/>
                  <a:pt x="43" y="73"/>
                  <a:pt x="43" y="70"/>
                </a:cubicBezTo>
                <a:cubicBezTo>
                  <a:pt x="43" y="62"/>
                  <a:pt x="43" y="62"/>
                  <a:pt x="43" y="62"/>
                </a:cubicBezTo>
                <a:cubicBezTo>
                  <a:pt x="36" y="62"/>
                  <a:pt x="36" y="62"/>
                  <a:pt x="36" y="62"/>
                </a:cubicBezTo>
                <a:cubicBezTo>
                  <a:pt x="33" y="62"/>
                  <a:pt x="30" y="59"/>
                  <a:pt x="30" y="56"/>
                </a:cubicBezTo>
                <a:lnTo>
                  <a:pt x="30" y="54"/>
                </a:lnTo>
                <a:close/>
                <a:moveTo>
                  <a:pt x="34" y="13"/>
                </a:moveTo>
                <a:cubicBezTo>
                  <a:pt x="34" y="11"/>
                  <a:pt x="36" y="9"/>
                  <a:pt x="39" y="9"/>
                </a:cubicBezTo>
                <a:cubicBezTo>
                  <a:pt x="61" y="9"/>
                  <a:pt x="61" y="9"/>
                  <a:pt x="61" y="9"/>
                </a:cubicBezTo>
                <a:cubicBezTo>
                  <a:pt x="63" y="9"/>
                  <a:pt x="65" y="11"/>
                  <a:pt x="65" y="13"/>
                </a:cubicBezTo>
                <a:cubicBezTo>
                  <a:pt x="65" y="17"/>
                  <a:pt x="65" y="17"/>
                  <a:pt x="65" y="17"/>
                </a:cubicBezTo>
                <a:cubicBezTo>
                  <a:pt x="34" y="17"/>
                  <a:pt x="34" y="17"/>
                  <a:pt x="34" y="17"/>
                </a:cubicBezTo>
                <a:lnTo>
                  <a:pt x="34" y="13"/>
                </a:lnTo>
                <a:close/>
                <a:moveTo>
                  <a:pt x="7" y="98"/>
                </a:moveTo>
                <a:cubicBezTo>
                  <a:pt x="7" y="100"/>
                  <a:pt x="9" y="102"/>
                  <a:pt x="11" y="102"/>
                </a:cubicBezTo>
                <a:cubicBezTo>
                  <a:pt x="25" y="102"/>
                  <a:pt x="25" y="102"/>
                  <a:pt x="25" y="102"/>
                </a:cubicBezTo>
                <a:cubicBezTo>
                  <a:pt x="27" y="102"/>
                  <a:pt x="29" y="100"/>
                  <a:pt x="29" y="98"/>
                </a:cubicBezTo>
                <a:cubicBezTo>
                  <a:pt x="29" y="96"/>
                  <a:pt x="29" y="96"/>
                  <a:pt x="29" y="96"/>
                </a:cubicBezTo>
                <a:cubicBezTo>
                  <a:pt x="74" y="96"/>
                  <a:pt x="74" y="96"/>
                  <a:pt x="74" y="96"/>
                </a:cubicBezTo>
                <a:cubicBezTo>
                  <a:pt x="74" y="98"/>
                  <a:pt x="74" y="98"/>
                  <a:pt x="74" y="98"/>
                </a:cubicBezTo>
                <a:cubicBezTo>
                  <a:pt x="74" y="100"/>
                  <a:pt x="76" y="102"/>
                  <a:pt x="78" y="102"/>
                </a:cubicBezTo>
                <a:cubicBezTo>
                  <a:pt x="92" y="102"/>
                  <a:pt x="92" y="102"/>
                  <a:pt x="92" y="102"/>
                </a:cubicBezTo>
                <a:cubicBezTo>
                  <a:pt x="94" y="102"/>
                  <a:pt x="96" y="100"/>
                  <a:pt x="96" y="98"/>
                </a:cubicBezTo>
                <a:cubicBezTo>
                  <a:pt x="96" y="96"/>
                  <a:pt x="96" y="96"/>
                  <a:pt x="96" y="96"/>
                </a:cubicBezTo>
                <a:cubicBezTo>
                  <a:pt x="99" y="96"/>
                  <a:pt x="101" y="94"/>
                  <a:pt x="101" y="91"/>
                </a:cubicBezTo>
                <a:cubicBezTo>
                  <a:pt x="101" y="26"/>
                  <a:pt x="101" y="26"/>
                  <a:pt x="101" y="26"/>
                </a:cubicBezTo>
                <a:cubicBezTo>
                  <a:pt x="101" y="21"/>
                  <a:pt x="97" y="17"/>
                  <a:pt x="92" y="17"/>
                </a:cubicBezTo>
                <a:cubicBezTo>
                  <a:pt x="74" y="17"/>
                  <a:pt x="74" y="17"/>
                  <a:pt x="74" y="17"/>
                </a:cubicBezTo>
                <a:cubicBezTo>
                  <a:pt x="74" y="9"/>
                  <a:pt x="74" y="9"/>
                  <a:pt x="74" y="9"/>
                </a:cubicBezTo>
                <a:cubicBezTo>
                  <a:pt x="74" y="4"/>
                  <a:pt x="70" y="0"/>
                  <a:pt x="65" y="0"/>
                </a:cubicBezTo>
                <a:cubicBezTo>
                  <a:pt x="34" y="0"/>
                  <a:pt x="34" y="0"/>
                  <a:pt x="34" y="0"/>
                </a:cubicBezTo>
                <a:cubicBezTo>
                  <a:pt x="30" y="0"/>
                  <a:pt x="26" y="4"/>
                  <a:pt x="26" y="9"/>
                </a:cubicBezTo>
                <a:cubicBezTo>
                  <a:pt x="26" y="17"/>
                  <a:pt x="26" y="17"/>
                  <a:pt x="26" y="17"/>
                </a:cubicBezTo>
                <a:cubicBezTo>
                  <a:pt x="9" y="17"/>
                  <a:pt x="9" y="17"/>
                  <a:pt x="9" y="17"/>
                </a:cubicBezTo>
                <a:cubicBezTo>
                  <a:pt x="4" y="17"/>
                  <a:pt x="0" y="21"/>
                  <a:pt x="0" y="26"/>
                </a:cubicBezTo>
                <a:cubicBezTo>
                  <a:pt x="0" y="89"/>
                  <a:pt x="0" y="89"/>
                  <a:pt x="0" y="89"/>
                </a:cubicBezTo>
                <a:cubicBezTo>
                  <a:pt x="0" y="93"/>
                  <a:pt x="3" y="96"/>
                  <a:pt x="7" y="96"/>
                </a:cubicBezTo>
                <a:lnTo>
                  <a:pt x="7" y="98"/>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 name="Freeform 28">
            <a:extLst>
              <a:ext uri="{FF2B5EF4-FFF2-40B4-BE49-F238E27FC236}">
                <a16:creationId xmlns:a16="http://schemas.microsoft.com/office/drawing/2014/main" id="{886A14EB-C22E-49D7-90A0-FD3B7819BE50}"/>
              </a:ext>
            </a:extLst>
          </p:cNvPr>
          <p:cNvSpPr>
            <a:spLocks noEditPoints="1"/>
          </p:cNvSpPr>
          <p:nvPr/>
        </p:nvSpPr>
        <p:spPr bwMode="auto">
          <a:xfrm>
            <a:off x="1840176" y="2811440"/>
            <a:ext cx="446846" cy="414460"/>
          </a:xfrm>
          <a:custGeom>
            <a:avLst/>
            <a:gdLst/>
            <a:ahLst/>
            <a:cxnLst>
              <a:cxn ang="0">
                <a:pos x="256" y="200"/>
              </a:cxn>
              <a:cxn ang="0">
                <a:pos x="244" y="212"/>
              </a:cxn>
              <a:cxn ang="0">
                <a:pos x="244" y="212"/>
              </a:cxn>
              <a:cxn ang="0">
                <a:pos x="12" y="212"/>
              </a:cxn>
              <a:cxn ang="0">
                <a:pos x="12" y="212"/>
              </a:cxn>
              <a:cxn ang="0">
                <a:pos x="12" y="212"/>
              </a:cxn>
              <a:cxn ang="0">
                <a:pos x="0" y="200"/>
              </a:cxn>
              <a:cxn ang="0">
                <a:pos x="2" y="193"/>
              </a:cxn>
              <a:cxn ang="0">
                <a:pos x="2" y="193"/>
              </a:cxn>
              <a:cxn ang="0">
                <a:pos x="118" y="5"/>
              </a:cxn>
              <a:cxn ang="0">
                <a:pos x="118" y="5"/>
              </a:cxn>
              <a:cxn ang="0">
                <a:pos x="128" y="0"/>
              </a:cxn>
              <a:cxn ang="0">
                <a:pos x="138" y="6"/>
              </a:cxn>
              <a:cxn ang="0">
                <a:pos x="138" y="6"/>
              </a:cxn>
              <a:cxn ang="0">
                <a:pos x="254" y="194"/>
              </a:cxn>
              <a:cxn ang="0">
                <a:pos x="254" y="194"/>
              </a:cxn>
              <a:cxn ang="0">
                <a:pos x="256" y="200"/>
              </a:cxn>
              <a:cxn ang="0">
                <a:pos x="144" y="68"/>
              </a:cxn>
              <a:cxn ang="0">
                <a:pos x="128" y="52"/>
              </a:cxn>
              <a:cxn ang="0">
                <a:pos x="112" y="68"/>
              </a:cxn>
              <a:cxn ang="0">
                <a:pos x="112" y="128"/>
              </a:cxn>
              <a:cxn ang="0">
                <a:pos x="128" y="144"/>
              </a:cxn>
              <a:cxn ang="0">
                <a:pos x="144" y="128"/>
              </a:cxn>
              <a:cxn ang="0">
                <a:pos x="144" y="68"/>
              </a:cxn>
              <a:cxn ang="0">
                <a:pos x="128" y="156"/>
              </a:cxn>
              <a:cxn ang="0">
                <a:pos x="112" y="172"/>
              </a:cxn>
              <a:cxn ang="0">
                <a:pos x="128" y="188"/>
              </a:cxn>
              <a:cxn ang="0">
                <a:pos x="144" y="172"/>
              </a:cxn>
              <a:cxn ang="0">
                <a:pos x="128" y="156"/>
              </a:cxn>
            </a:cxnLst>
            <a:rect l="0" t="0" r="r" b="b"/>
            <a:pathLst>
              <a:path w="256" h="212">
                <a:moveTo>
                  <a:pt x="256" y="200"/>
                </a:moveTo>
                <a:cubicBezTo>
                  <a:pt x="256" y="207"/>
                  <a:pt x="251" y="212"/>
                  <a:pt x="244" y="212"/>
                </a:cubicBezTo>
                <a:cubicBezTo>
                  <a:pt x="244" y="212"/>
                  <a:pt x="244" y="212"/>
                  <a:pt x="244" y="212"/>
                </a:cubicBezTo>
                <a:cubicBezTo>
                  <a:pt x="12" y="212"/>
                  <a:pt x="12" y="212"/>
                  <a:pt x="12" y="212"/>
                </a:cubicBezTo>
                <a:cubicBezTo>
                  <a:pt x="12" y="212"/>
                  <a:pt x="12" y="212"/>
                  <a:pt x="12" y="212"/>
                </a:cubicBezTo>
                <a:cubicBezTo>
                  <a:pt x="12" y="212"/>
                  <a:pt x="12" y="212"/>
                  <a:pt x="12" y="212"/>
                </a:cubicBezTo>
                <a:cubicBezTo>
                  <a:pt x="5" y="212"/>
                  <a:pt x="0" y="207"/>
                  <a:pt x="0" y="200"/>
                </a:cubicBezTo>
                <a:cubicBezTo>
                  <a:pt x="0" y="198"/>
                  <a:pt x="1" y="195"/>
                  <a:pt x="2" y="193"/>
                </a:cubicBezTo>
                <a:cubicBezTo>
                  <a:pt x="2" y="193"/>
                  <a:pt x="2" y="193"/>
                  <a:pt x="2" y="193"/>
                </a:cubicBezTo>
                <a:cubicBezTo>
                  <a:pt x="118" y="5"/>
                  <a:pt x="118" y="5"/>
                  <a:pt x="118" y="5"/>
                </a:cubicBezTo>
                <a:cubicBezTo>
                  <a:pt x="118" y="5"/>
                  <a:pt x="118" y="5"/>
                  <a:pt x="118" y="5"/>
                </a:cubicBezTo>
                <a:cubicBezTo>
                  <a:pt x="120" y="2"/>
                  <a:pt x="124" y="0"/>
                  <a:pt x="128" y="0"/>
                </a:cubicBezTo>
                <a:cubicBezTo>
                  <a:pt x="132" y="0"/>
                  <a:pt x="136" y="2"/>
                  <a:pt x="138" y="6"/>
                </a:cubicBezTo>
                <a:cubicBezTo>
                  <a:pt x="138" y="6"/>
                  <a:pt x="138" y="6"/>
                  <a:pt x="138" y="6"/>
                </a:cubicBezTo>
                <a:cubicBezTo>
                  <a:pt x="254" y="194"/>
                  <a:pt x="254" y="194"/>
                  <a:pt x="254" y="194"/>
                </a:cubicBezTo>
                <a:cubicBezTo>
                  <a:pt x="254" y="194"/>
                  <a:pt x="254" y="194"/>
                  <a:pt x="254" y="194"/>
                </a:cubicBezTo>
                <a:cubicBezTo>
                  <a:pt x="255" y="196"/>
                  <a:pt x="256" y="198"/>
                  <a:pt x="256" y="200"/>
                </a:cubicBezTo>
                <a:moveTo>
                  <a:pt x="144" y="68"/>
                </a:moveTo>
                <a:cubicBezTo>
                  <a:pt x="144" y="59"/>
                  <a:pt x="137" y="52"/>
                  <a:pt x="128" y="52"/>
                </a:cubicBezTo>
                <a:cubicBezTo>
                  <a:pt x="119" y="52"/>
                  <a:pt x="112" y="59"/>
                  <a:pt x="112" y="68"/>
                </a:cubicBezTo>
                <a:cubicBezTo>
                  <a:pt x="112" y="128"/>
                  <a:pt x="112" y="128"/>
                  <a:pt x="112" y="128"/>
                </a:cubicBezTo>
                <a:cubicBezTo>
                  <a:pt x="112" y="137"/>
                  <a:pt x="119" y="144"/>
                  <a:pt x="128" y="144"/>
                </a:cubicBezTo>
                <a:cubicBezTo>
                  <a:pt x="137" y="144"/>
                  <a:pt x="144" y="137"/>
                  <a:pt x="144" y="128"/>
                </a:cubicBezTo>
                <a:lnTo>
                  <a:pt x="144" y="68"/>
                </a:lnTo>
                <a:close/>
                <a:moveTo>
                  <a:pt x="128" y="156"/>
                </a:moveTo>
                <a:cubicBezTo>
                  <a:pt x="119" y="156"/>
                  <a:pt x="112" y="163"/>
                  <a:pt x="112" y="172"/>
                </a:cubicBezTo>
                <a:cubicBezTo>
                  <a:pt x="112" y="181"/>
                  <a:pt x="119" y="188"/>
                  <a:pt x="128" y="188"/>
                </a:cubicBezTo>
                <a:cubicBezTo>
                  <a:pt x="137" y="188"/>
                  <a:pt x="144" y="181"/>
                  <a:pt x="144" y="172"/>
                </a:cubicBezTo>
                <a:cubicBezTo>
                  <a:pt x="144" y="163"/>
                  <a:pt x="137" y="156"/>
                  <a:pt x="128" y="156"/>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nvGrpSpPr>
          <p:cNvPr id="10" name="Group 9">
            <a:extLst>
              <a:ext uri="{FF2B5EF4-FFF2-40B4-BE49-F238E27FC236}">
                <a16:creationId xmlns:a16="http://schemas.microsoft.com/office/drawing/2014/main" id="{57A508FD-9737-4471-9945-E662B0C3F710}"/>
              </a:ext>
            </a:extLst>
          </p:cNvPr>
          <p:cNvGrpSpPr/>
          <p:nvPr/>
        </p:nvGrpSpPr>
        <p:grpSpPr>
          <a:xfrm>
            <a:off x="1870885" y="3592351"/>
            <a:ext cx="369868" cy="390901"/>
            <a:chOff x="6743701" y="839786"/>
            <a:chExt cx="269875" cy="269875"/>
          </a:xfrm>
          <a:solidFill>
            <a:schemeClr val="accent5"/>
          </a:solidFill>
        </p:grpSpPr>
        <p:sp>
          <p:nvSpPr>
            <p:cNvPr id="11" name="Freeform 71">
              <a:extLst>
                <a:ext uri="{FF2B5EF4-FFF2-40B4-BE49-F238E27FC236}">
                  <a16:creationId xmlns:a16="http://schemas.microsoft.com/office/drawing/2014/main" id="{6900C387-CA32-4411-A54B-20109398C167}"/>
                </a:ext>
              </a:extLst>
            </p:cNvPr>
            <p:cNvSpPr>
              <a:spLocks noEditPoints="1"/>
            </p:cNvSpPr>
            <p:nvPr/>
          </p:nvSpPr>
          <p:spPr bwMode="auto">
            <a:xfrm>
              <a:off x="6743701" y="839786"/>
              <a:ext cx="269875" cy="269875"/>
            </a:xfrm>
            <a:custGeom>
              <a:avLst/>
              <a:gdLst/>
              <a:ahLst/>
              <a:cxnLst>
                <a:cxn ang="0">
                  <a:pos x="66" y="105"/>
                </a:cxn>
                <a:cxn ang="0">
                  <a:pos x="66" y="103"/>
                </a:cxn>
                <a:cxn ang="0">
                  <a:pos x="59" y="97"/>
                </a:cxn>
                <a:cxn ang="0">
                  <a:pos x="53" y="103"/>
                </a:cxn>
                <a:cxn ang="0">
                  <a:pos x="53" y="105"/>
                </a:cxn>
                <a:cxn ang="0">
                  <a:pos x="52" y="106"/>
                </a:cxn>
                <a:cxn ang="0">
                  <a:pos x="12" y="66"/>
                </a:cxn>
                <a:cxn ang="0">
                  <a:pos x="13" y="65"/>
                </a:cxn>
                <a:cxn ang="0">
                  <a:pos x="15" y="65"/>
                </a:cxn>
                <a:cxn ang="0">
                  <a:pos x="21" y="59"/>
                </a:cxn>
                <a:cxn ang="0">
                  <a:pos x="15" y="53"/>
                </a:cxn>
                <a:cxn ang="0">
                  <a:pos x="13" y="53"/>
                </a:cxn>
                <a:cxn ang="0">
                  <a:pos x="12" y="52"/>
                </a:cxn>
                <a:cxn ang="0">
                  <a:pos x="52" y="12"/>
                </a:cxn>
                <a:cxn ang="0">
                  <a:pos x="53" y="12"/>
                </a:cxn>
                <a:cxn ang="0">
                  <a:pos x="53" y="15"/>
                </a:cxn>
                <a:cxn ang="0">
                  <a:pos x="59" y="21"/>
                </a:cxn>
                <a:cxn ang="0">
                  <a:pos x="66" y="15"/>
                </a:cxn>
                <a:cxn ang="0">
                  <a:pos x="66" y="12"/>
                </a:cxn>
                <a:cxn ang="0">
                  <a:pos x="66" y="12"/>
                </a:cxn>
                <a:cxn ang="0">
                  <a:pos x="106" y="52"/>
                </a:cxn>
                <a:cxn ang="0">
                  <a:pos x="106" y="53"/>
                </a:cxn>
                <a:cxn ang="0">
                  <a:pos x="103" y="53"/>
                </a:cxn>
                <a:cxn ang="0">
                  <a:pos x="97" y="59"/>
                </a:cxn>
                <a:cxn ang="0">
                  <a:pos x="103" y="65"/>
                </a:cxn>
                <a:cxn ang="0">
                  <a:pos x="106" y="65"/>
                </a:cxn>
                <a:cxn ang="0">
                  <a:pos x="106" y="66"/>
                </a:cxn>
                <a:cxn ang="0">
                  <a:pos x="66" y="106"/>
                </a:cxn>
                <a:cxn ang="0">
                  <a:pos x="66" y="105"/>
                </a:cxn>
                <a:cxn ang="0">
                  <a:pos x="59" y="0"/>
                </a:cxn>
                <a:cxn ang="0">
                  <a:pos x="0" y="59"/>
                </a:cxn>
                <a:cxn ang="0">
                  <a:pos x="59" y="118"/>
                </a:cxn>
                <a:cxn ang="0">
                  <a:pos x="118" y="59"/>
                </a:cxn>
                <a:cxn ang="0">
                  <a:pos x="59" y="0"/>
                </a:cxn>
              </a:cxnLst>
              <a:rect l="0" t="0" r="r" b="b"/>
              <a:pathLst>
                <a:path w="118" h="118">
                  <a:moveTo>
                    <a:pt x="66" y="105"/>
                  </a:moveTo>
                  <a:cubicBezTo>
                    <a:pt x="66" y="103"/>
                    <a:pt x="66" y="103"/>
                    <a:pt x="66" y="103"/>
                  </a:cubicBezTo>
                  <a:cubicBezTo>
                    <a:pt x="66" y="100"/>
                    <a:pt x="63" y="97"/>
                    <a:pt x="59" y="97"/>
                  </a:cubicBezTo>
                  <a:cubicBezTo>
                    <a:pt x="56" y="97"/>
                    <a:pt x="53" y="100"/>
                    <a:pt x="53" y="103"/>
                  </a:cubicBezTo>
                  <a:cubicBezTo>
                    <a:pt x="53" y="105"/>
                    <a:pt x="53" y="105"/>
                    <a:pt x="53" y="105"/>
                  </a:cubicBezTo>
                  <a:cubicBezTo>
                    <a:pt x="53" y="106"/>
                    <a:pt x="52" y="106"/>
                    <a:pt x="52" y="106"/>
                  </a:cubicBezTo>
                  <a:cubicBezTo>
                    <a:pt x="31" y="103"/>
                    <a:pt x="15" y="87"/>
                    <a:pt x="12" y="66"/>
                  </a:cubicBezTo>
                  <a:cubicBezTo>
                    <a:pt x="12" y="66"/>
                    <a:pt x="12" y="65"/>
                    <a:pt x="13" y="65"/>
                  </a:cubicBezTo>
                  <a:cubicBezTo>
                    <a:pt x="15" y="65"/>
                    <a:pt x="15" y="65"/>
                    <a:pt x="15" y="65"/>
                  </a:cubicBezTo>
                  <a:cubicBezTo>
                    <a:pt x="19" y="65"/>
                    <a:pt x="21" y="63"/>
                    <a:pt x="21" y="59"/>
                  </a:cubicBezTo>
                  <a:cubicBezTo>
                    <a:pt x="21" y="56"/>
                    <a:pt x="19" y="53"/>
                    <a:pt x="15" y="53"/>
                  </a:cubicBezTo>
                  <a:cubicBezTo>
                    <a:pt x="13" y="53"/>
                    <a:pt x="13" y="53"/>
                    <a:pt x="13" y="53"/>
                  </a:cubicBezTo>
                  <a:cubicBezTo>
                    <a:pt x="12" y="53"/>
                    <a:pt x="12" y="52"/>
                    <a:pt x="12" y="52"/>
                  </a:cubicBezTo>
                  <a:cubicBezTo>
                    <a:pt x="15" y="31"/>
                    <a:pt x="31" y="15"/>
                    <a:pt x="52" y="12"/>
                  </a:cubicBezTo>
                  <a:cubicBezTo>
                    <a:pt x="52" y="12"/>
                    <a:pt x="53" y="12"/>
                    <a:pt x="53" y="12"/>
                  </a:cubicBezTo>
                  <a:cubicBezTo>
                    <a:pt x="53" y="15"/>
                    <a:pt x="53" y="15"/>
                    <a:pt x="53" y="15"/>
                  </a:cubicBezTo>
                  <a:cubicBezTo>
                    <a:pt x="53" y="19"/>
                    <a:pt x="56" y="21"/>
                    <a:pt x="59" y="21"/>
                  </a:cubicBezTo>
                  <a:cubicBezTo>
                    <a:pt x="63" y="21"/>
                    <a:pt x="66" y="19"/>
                    <a:pt x="66" y="15"/>
                  </a:cubicBezTo>
                  <a:cubicBezTo>
                    <a:pt x="66" y="12"/>
                    <a:pt x="66" y="12"/>
                    <a:pt x="66" y="12"/>
                  </a:cubicBezTo>
                  <a:cubicBezTo>
                    <a:pt x="66" y="12"/>
                    <a:pt x="66" y="12"/>
                    <a:pt x="66" y="12"/>
                  </a:cubicBezTo>
                  <a:cubicBezTo>
                    <a:pt x="87" y="15"/>
                    <a:pt x="103" y="31"/>
                    <a:pt x="106" y="52"/>
                  </a:cubicBezTo>
                  <a:cubicBezTo>
                    <a:pt x="106" y="52"/>
                    <a:pt x="106" y="53"/>
                    <a:pt x="106" y="53"/>
                  </a:cubicBezTo>
                  <a:cubicBezTo>
                    <a:pt x="103" y="53"/>
                    <a:pt x="103" y="53"/>
                    <a:pt x="103" y="53"/>
                  </a:cubicBezTo>
                  <a:cubicBezTo>
                    <a:pt x="100" y="53"/>
                    <a:pt x="97" y="56"/>
                    <a:pt x="97" y="59"/>
                  </a:cubicBezTo>
                  <a:cubicBezTo>
                    <a:pt x="97" y="63"/>
                    <a:pt x="100" y="65"/>
                    <a:pt x="103" y="65"/>
                  </a:cubicBezTo>
                  <a:cubicBezTo>
                    <a:pt x="106" y="65"/>
                    <a:pt x="106" y="65"/>
                    <a:pt x="106" y="65"/>
                  </a:cubicBezTo>
                  <a:cubicBezTo>
                    <a:pt x="106" y="65"/>
                    <a:pt x="106" y="66"/>
                    <a:pt x="106" y="66"/>
                  </a:cubicBezTo>
                  <a:cubicBezTo>
                    <a:pt x="103" y="87"/>
                    <a:pt x="87" y="103"/>
                    <a:pt x="66" y="106"/>
                  </a:cubicBezTo>
                  <a:cubicBezTo>
                    <a:pt x="66" y="106"/>
                    <a:pt x="66" y="106"/>
                    <a:pt x="66" y="105"/>
                  </a:cubicBezTo>
                  <a:moveTo>
                    <a:pt x="59" y="0"/>
                  </a:moveTo>
                  <a:cubicBezTo>
                    <a:pt x="26" y="0"/>
                    <a:pt x="0" y="26"/>
                    <a:pt x="0" y="59"/>
                  </a:cubicBezTo>
                  <a:cubicBezTo>
                    <a:pt x="0" y="92"/>
                    <a:pt x="26" y="118"/>
                    <a:pt x="59" y="118"/>
                  </a:cubicBezTo>
                  <a:cubicBezTo>
                    <a:pt x="92" y="118"/>
                    <a:pt x="118" y="92"/>
                    <a:pt x="118" y="59"/>
                  </a:cubicBezTo>
                  <a:cubicBezTo>
                    <a:pt x="118" y="26"/>
                    <a:pt x="92" y="0"/>
                    <a:pt x="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2" name="Freeform 72">
              <a:extLst>
                <a:ext uri="{FF2B5EF4-FFF2-40B4-BE49-F238E27FC236}">
                  <a16:creationId xmlns:a16="http://schemas.microsoft.com/office/drawing/2014/main" id="{EE595D25-F3CB-4AFE-A7CA-3D3152A1B2A0}"/>
                </a:ext>
              </a:extLst>
            </p:cNvPr>
            <p:cNvSpPr>
              <a:spLocks/>
            </p:cNvSpPr>
            <p:nvPr/>
          </p:nvSpPr>
          <p:spPr bwMode="auto">
            <a:xfrm>
              <a:off x="6813551" y="908048"/>
              <a:ext cx="141288" cy="82550"/>
            </a:xfrm>
            <a:custGeom>
              <a:avLst/>
              <a:gdLst/>
              <a:ahLst/>
              <a:cxnLst>
                <a:cxn ang="0">
                  <a:pos x="60" y="1"/>
                </a:cxn>
                <a:cxn ang="0">
                  <a:pos x="55" y="1"/>
                </a:cxn>
                <a:cxn ang="0">
                  <a:pos x="31" y="23"/>
                </a:cxn>
                <a:cxn ang="0">
                  <a:pos x="31" y="23"/>
                </a:cxn>
                <a:cxn ang="0">
                  <a:pos x="28" y="23"/>
                </a:cxn>
                <a:cxn ang="0">
                  <a:pos x="24" y="24"/>
                </a:cxn>
                <a:cxn ang="0">
                  <a:pos x="23" y="24"/>
                </a:cxn>
                <a:cxn ang="0">
                  <a:pos x="6" y="17"/>
                </a:cxn>
                <a:cxn ang="0">
                  <a:pos x="0" y="20"/>
                </a:cxn>
                <a:cxn ang="0">
                  <a:pos x="3" y="25"/>
                </a:cxn>
                <a:cxn ang="0">
                  <a:pos x="23" y="33"/>
                </a:cxn>
                <a:cxn ang="0">
                  <a:pos x="23" y="34"/>
                </a:cxn>
                <a:cxn ang="0">
                  <a:pos x="28" y="36"/>
                </a:cxn>
                <a:cxn ang="0">
                  <a:pos x="35" y="29"/>
                </a:cxn>
                <a:cxn ang="0">
                  <a:pos x="35" y="28"/>
                </a:cxn>
                <a:cxn ang="0">
                  <a:pos x="60" y="6"/>
                </a:cxn>
                <a:cxn ang="0">
                  <a:pos x="60" y="1"/>
                </a:cxn>
              </a:cxnLst>
              <a:rect l="0" t="0" r="r" b="b"/>
              <a:pathLst>
                <a:path w="61" h="36">
                  <a:moveTo>
                    <a:pt x="60" y="1"/>
                  </a:moveTo>
                  <a:cubicBezTo>
                    <a:pt x="59" y="0"/>
                    <a:pt x="57" y="0"/>
                    <a:pt x="55" y="1"/>
                  </a:cubicBezTo>
                  <a:cubicBezTo>
                    <a:pt x="31" y="23"/>
                    <a:pt x="31" y="23"/>
                    <a:pt x="31" y="23"/>
                  </a:cubicBezTo>
                  <a:cubicBezTo>
                    <a:pt x="31" y="23"/>
                    <a:pt x="31" y="23"/>
                    <a:pt x="31" y="23"/>
                  </a:cubicBezTo>
                  <a:cubicBezTo>
                    <a:pt x="30" y="23"/>
                    <a:pt x="29" y="23"/>
                    <a:pt x="28" y="23"/>
                  </a:cubicBezTo>
                  <a:cubicBezTo>
                    <a:pt x="27" y="23"/>
                    <a:pt x="25" y="23"/>
                    <a:pt x="24" y="24"/>
                  </a:cubicBezTo>
                  <a:cubicBezTo>
                    <a:pt x="24" y="24"/>
                    <a:pt x="24" y="24"/>
                    <a:pt x="23" y="24"/>
                  </a:cubicBezTo>
                  <a:cubicBezTo>
                    <a:pt x="6" y="17"/>
                    <a:pt x="6" y="17"/>
                    <a:pt x="6" y="17"/>
                  </a:cubicBezTo>
                  <a:cubicBezTo>
                    <a:pt x="4" y="16"/>
                    <a:pt x="1" y="17"/>
                    <a:pt x="0" y="20"/>
                  </a:cubicBezTo>
                  <a:cubicBezTo>
                    <a:pt x="0" y="22"/>
                    <a:pt x="1" y="24"/>
                    <a:pt x="3" y="25"/>
                  </a:cubicBezTo>
                  <a:cubicBezTo>
                    <a:pt x="23" y="33"/>
                    <a:pt x="23" y="33"/>
                    <a:pt x="23" y="33"/>
                  </a:cubicBezTo>
                  <a:cubicBezTo>
                    <a:pt x="23" y="34"/>
                    <a:pt x="23" y="34"/>
                    <a:pt x="23" y="34"/>
                  </a:cubicBezTo>
                  <a:cubicBezTo>
                    <a:pt x="24" y="35"/>
                    <a:pt x="26" y="36"/>
                    <a:pt x="28" y="36"/>
                  </a:cubicBezTo>
                  <a:cubicBezTo>
                    <a:pt x="32" y="36"/>
                    <a:pt x="35" y="33"/>
                    <a:pt x="35" y="29"/>
                  </a:cubicBezTo>
                  <a:cubicBezTo>
                    <a:pt x="35" y="29"/>
                    <a:pt x="35" y="29"/>
                    <a:pt x="35" y="28"/>
                  </a:cubicBezTo>
                  <a:cubicBezTo>
                    <a:pt x="60" y="6"/>
                    <a:pt x="60" y="6"/>
                    <a:pt x="60" y="6"/>
                  </a:cubicBezTo>
                  <a:cubicBezTo>
                    <a:pt x="61" y="5"/>
                    <a:pt x="61" y="3"/>
                    <a:pt x="6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6" name="Freeform 36">
            <a:extLst>
              <a:ext uri="{FF2B5EF4-FFF2-40B4-BE49-F238E27FC236}">
                <a16:creationId xmlns:a16="http://schemas.microsoft.com/office/drawing/2014/main" id="{03FE1CB7-2540-4D85-A667-BF4A9DD64B4A}"/>
              </a:ext>
            </a:extLst>
          </p:cNvPr>
          <p:cNvSpPr>
            <a:spLocks noEditPoints="1"/>
          </p:cNvSpPr>
          <p:nvPr/>
        </p:nvSpPr>
        <p:spPr bwMode="auto">
          <a:xfrm>
            <a:off x="1886121" y="4332465"/>
            <a:ext cx="335057" cy="307777"/>
          </a:xfrm>
          <a:custGeom>
            <a:avLst/>
            <a:gdLst/>
            <a:ahLst/>
            <a:cxnLst>
              <a:cxn ang="0">
                <a:pos x="68" y="44"/>
              </a:cxn>
              <a:cxn ang="0">
                <a:pos x="59" y="54"/>
              </a:cxn>
              <a:cxn ang="0">
                <a:pos x="10" y="54"/>
              </a:cxn>
              <a:cxn ang="0">
                <a:pos x="0" y="44"/>
              </a:cxn>
              <a:cxn ang="0">
                <a:pos x="68" y="44"/>
              </a:cxn>
              <a:cxn ang="0">
                <a:pos x="56" y="30"/>
              </a:cxn>
              <a:cxn ang="0">
                <a:pos x="54" y="30"/>
              </a:cxn>
              <a:cxn ang="0">
                <a:pos x="54" y="31"/>
              </a:cxn>
              <a:cxn ang="0">
                <a:pos x="45" y="39"/>
              </a:cxn>
              <a:cxn ang="0">
                <a:pos x="19" y="39"/>
              </a:cxn>
              <a:cxn ang="0">
                <a:pos x="10" y="31"/>
              </a:cxn>
              <a:cxn ang="0">
                <a:pos x="10" y="3"/>
              </a:cxn>
              <a:cxn ang="0">
                <a:pos x="13" y="0"/>
              </a:cxn>
              <a:cxn ang="0">
                <a:pos x="56" y="0"/>
              </a:cxn>
              <a:cxn ang="0">
                <a:pos x="71" y="15"/>
              </a:cxn>
              <a:cxn ang="0">
                <a:pos x="56" y="30"/>
              </a:cxn>
              <a:cxn ang="0">
                <a:pos x="56" y="8"/>
              </a:cxn>
              <a:cxn ang="0">
                <a:pos x="54" y="8"/>
              </a:cxn>
              <a:cxn ang="0">
                <a:pos x="54" y="22"/>
              </a:cxn>
              <a:cxn ang="0">
                <a:pos x="56" y="22"/>
              </a:cxn>
              <a:cxn ang="0">
                <a:pos x="64" y="15"/>
              </a:cxn>
              <a:cxn ang="0">
                <a:pos x="56" y="8"/>
              </a:cxn>
            </a:cxnLst>
            <a:rect l="0" t="0" r="r" b="b"/>
            <a:pathLst>
              <a:path w="71" h="54">
                <a:moveTo>
                  <a:pt x="68" y="44"/>
                </a:moveTo>
                <a:cubicBezTo>
                  <a:pt x="68" y="49"/>
                  <a:pt x="64" y="54"/>
                  <a:pt x="59" y="54"/>
                </a:cubicBezTo>
                <a:cubicBezTo>
                  <a:pt x="10" y="54"/>
                  <a:pt x="10" y="54"/>
                  <a:pt x="10" y="54"/>
                </a:cubicBezTo>
                <a:cubicBezTo>
                  <a:pt x="5" y="54"/>
                  <a:pt x="0" y="49"/>
                  <a:pt x="0" y="44"/>
                </a:cubicBezTo>
                <a:lnTo>
                  <a:pt x="68" y="44"/>
                </a:lnTo>
                <a:close/>
                <a:moveTo>
                  <a:pt x="56" y="30"/>
                </a:moveTo>
                <a:cubicBezTo>
                  <a:pt x="54" y="30"/>
                  <a:pt x="54" y="30"/>
                  <a:pt x="54" y="30"/>
                </a:cubicBezTo>
                <a:cubicBezTo>
                  <a:pt x="54" y="31"/>
                  <a:pt x="54" y="31"/>
                  <a:pt x="54" y="31"/>
                </a:cubicBezTo>
                <a:cubicBezTo>
                  <a:pt x="54" y="35"/>
                  <a:pt x="50" y="39"/>
                  <a:pt x="45" y="39"/>
                </a:cubicBezTo>
                <a:cubicBezTo>
                  <a:pt x="19" y="39"/>
                  <a:pt x="19" y="39"/>
                  <a:pt x="19" y="39"/>
                </a:cubicBezTo>
                <a:cubicBezTo>
                  <a:pt x="14" y="39"/>
                  <a:pt x="10" y="35"/>
                  <a:pt x="10" y="31"/>
                </a:cubicBezTo>
                <a:cubicBezTo>
                  <a:pt x="10" y="3"/>
                  <a:pt x="10" y="3"/>
                  <a:pt x="10" y="3"/>
                </a:cubicBezTo>
                <a:cubicBezTo>
                  <a:pt x="10" y="2"/>
                  <a:pt x="11" y="0"/>
                  <a:pt x="13" y="0"/>
                </a:cubicBezTo>
                <a:cubicBezTo>
                  <a:pt x="56" y="0"/>
                  <a:pt x="56" y="0"/>
                  <a:pt x="56" y="0"/>
                </a:cubicBezTo>
                <a:cubicBezTo>
                  <a:pt x="64" y="0"/>
                  <a:pt x="71" y="7"/>
                  <a:pt x="71" y="15"/>
                </a:cubicBezTo>
                <a:cubicBezTo>
                  <a:pt x="71" y="23"/>
                  <a:pt x="64" y="30"/>
                  <a:pt x="56" y="30"/>
                </a:cubicBezTo>
                <a:close/>
                <a:moveTo>
                  <a:pt x="56" y="8"/>
                </a:moveTo>
                <a:cubicBezTo>
                  <a:pt x="54" y="8"/>
                  <a:pt x="54" y="8"/>
                  <a:pt x="54" y="8"/>
                </a:cubicBezTo>
                <a:cubicBezTo>
                  <a:pt x="54" y="22"/>
                  <a:pt x="54" y="22"/>
                  <a:pt x="54" y="22"/>
                </a:cubicBezTo>
                <a:cubicBezTo>
                  <a:pt x="56" y="22"/>
                  <a:pt x="56" y="22"/>
                  <a:pt x="56" y="22"/>
                </a:cubicBezTo>
                <a:cubicBezTo>
                  <a:pt x="60" y="22"/>
                  <a:pt x="64" y="19"/>
                  <a:pt x="64" y="15"/>
                </a:cubicBezTo>
                <a:cubicBezTo>
                  <a:pt x="64" y="11"/>
                  <a:pt x="60" y="8"/>
                  <a:pt x="56" y="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pic>
        <p:nvPicPr>
          <p:cNvPr id="3" name="Picture 2" descr="A blue and white square with a letter x&#10;&#10;Description automatically generated">
            <a:extLst>
              <a:ext uri="{FF2B5EF4-FFF2-40B4-BE49-F238E27FC236}">
                <a16:creationId xmlns:a16="http://schemas.microsoft.com/office/drawing/2014/main" id="{7A651C44-8317-3B98-DD55-7814871A5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623532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741370"/>
            <a:ext cx="7620000" cy="3844417"/>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Kierkegaard’s most important works are pseudonymous, written under fictional names, often very obviously fictional. The issue of pseudonymity has been variously interpreted as a literary device, a personal quirk or as an illustration of the constant tension between the philosophical truth and existential or personal truth.</a:t>
            </a:r>
          </a:p>
          <a:p>
            <a:pPr>
              <a:lnSpc>
                <a:spcPts val="3200"/>
              </a:lnSpc>
            </a:pPr>
            <a:r>
              <a:rPr lang="en-AU" sz="1800" dirty="0">
                <a:solidFill>
                  <a:srgbClr val="002060"/>
                </a:solidFill>
                <a:latin typeface="Bookman Old Style" panose="02050604050505020204" pitchFamily="18" charset="0"/>
              </a:rPr>
              <a:t>(Internet Encyclopedia of Philosophy)</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195904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009729"/>
            <a:ext cx="7620000" cy="3079104"/>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Yasser Khamees Ragab Aman proposes in his article 'Chaos Theory and Literature from an Existentialist Perspective' that in literature the relation, principles, and processes of chaos and order can be analyzed from an existentialist perspective.</a:t>
            </a:r>
          </a:p>
          <a:p>
            <a:pPr>
              <a:lnSpc>
                <a:spcPts val="3200"/>
              </a:lnSpc>
            </a:pPr>
            <a:r>
              <a:rPr lang="en-AU" sz="1800" dirty="0">
                <a:solidFill>
                  <a:srgbClr val="002060"/>
                </a:solidFill>
                <a:latin typeface="Bookman Old Style" panose="02050604050505020204" pitchFamily="18" charset="0"/>
              </a:rPr>
              <a:t>(Aman - Abstract)</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698661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377479"/>
            <a:ext cx="7620000" cy="2264096"/>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Existentialism was a philosophy that insisted philosophy could and should deal very directly with ‘real world’ topics such as sex, death or crime.</a:t>
            </a:r>
          </a:p>
          <a:p>
            <a:pPr>
              <a:lnSpc>
                <a:spcPts val="3200"/>
              </a:lnSpc>
            </a:pPr>
            <a:r>
              <a:rPr lang="en-AU" sz="1800" dirty="0">
                <a:solidFill>
                  <a:srgbClr val="002060"/>
                </a:solidFill>
                <a:latin typeface="Bookman Old Style" panose="02050604050505020204" pitchFamily="18" charset="0"/>
              </a:rPr>
              <a:t>(Internet Encyclopedia of Philosophy)</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109862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148879"/>
            <a:ext cx="7620000" cy="3148678"/>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Existentialist themes are displayed in the Theatre 0f the Absurd, notably in Samuel Beckett's </a:t>
            </a:r>
            <a:r>
              <a:rPr lang="en-US" sz="2400" i="1" dirty="0">
                <a:solidFill>
                  <a:srgbClr val="002060"/>
                </a:solidFill>
                <a:latin typeface="Bookman Old Style" panose="02050604050505020204" pitchFamily="18" charset="0"/>
              </a:rPr>
              <a:t>Waiting for Godot</a:t>
            </a:r>
            <a:r>
              <a:rPr lang="en-US" sz="2400" i="0" dirty="0">
                <a:solidFill>
                  <a:srgbClr val="002060"/>
                </a:solidFill>
                <a:latin typeface="Bookman Old Style" panose="02050604050505020204" pitchFamily="18" charset="0"/>
              </a:rPr>
              <a:t>, in which two men divert themselves while they wait expectantly for someone (or something) named Godot who never arrives.</a:t>
            </a:r>
          </a:p>
          <a:p>
            <a:pPr>
              <a:lnSpc>
                <a:spcPts val="3200"/>
              </a:lnSpc>
            </a:pPr>
            <a:r>
              <a:rPr lang="en-AU" sz="1800" i="0" dirty="0">
                <a:solidFill>
                  <a:srgbClr val="002060"/>
                </a:solidFill>
                <a:latin typeface="Bookman Old Style" panose="02050604050505020204" pitchFamily="18" charset="0"/>
              </a:rPr>
              <a:t>(Wikipedia - Existentialism)</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657210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900399"/>
            <a:ext cx="7620000" cy="3486609"/>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A reading focused on control based on consistency with the norm of tradition, becomes problematic when the situation is inherently unstable. This is particularly so because the complex of circumstances of a situation is outside the scope of planning. (Preface … Pre-face … Towards Bricolage Engineering (1))</a:t>
            </a:r>
          </a:p>
          <a:p>
            <a:pPr>
              <a:lnSpc>
                <a:spcPts val="3200"/>
              </a:lnSpc>
            </a:pPr>
            <a:r>
              <a:rPr lang="en-AU" sz="1800" dirty="0">
                <a:solidFill>
                  <a:srgbClr val="002060"/>
                </a:solidFill>
                <a:latin typeface="Bookman Old Style" panose="02050604050505020204" pitchFamily="18" charset="0"/>
              </a:rPr>
              <a:t>(Van Osselaer - Complexure)</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625187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890460"/>
            <a:ext cx="7620000" cy="3426974"/>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[There] is a borderline between equilibrium and instability in which both forces are simultaneously reordered into different, yet homogeneous patterns. These patterns are brought about by self-organisation as a characteristic of the system itself and are not the result of external feedback. </a:t>
            </a:r>
          </a:p>
          <a:p>
            <a:pPr>
              <a:lnSpc>
                <a:spcPts val="3200"/>
              </a:lnSpc>
            </a:pPr>
            <a:r>
              <a:rPr lang="en-AU" sz="1800" dirty="0">
                <a:solidFill>
                  <a:srgbClr val="002060"/>
                </a:solidFill>
                <a:latin typeface="Bookman Old Style" panose="02050604050505020204" pitchFamily="18" charset="0"/>
              </a:rPr>
              <a:t>(Blomme and Bornebroek-Te Lintelo)</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041763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761247"/>
            <a:ext cx="7620000" cy="3864296"/>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This 'research' called not only for a different mode of writing but also for a work of transformation applied to the rhetoric, the staging and the particular discursive procedures, which, historically determined as they very much are, dominate university discourse, in particular the type of texts that is called the 'thesis'.  (Derrida "Time of the Thesis" 42) </a:t>
            </a:r>
          </a:p>
          <a:p>
            <a:pPr>
              <a:lnSpc>
                <a:spcPts val="3200"/>
              </a:lnSpc>
            </a:pPr>
            <a:r>
              <a:rPr lang="en-AU" sz="1800" dirty="0">
                <a:solidFill>
                  <a:srgbClr val="002060"/>
                </a:solidFill>
                <a:latin typeface="Bookman Old Style" panose="02050604050505020204" pitchFamily="18" charset="0"/>
              </a:rPr>
              <a:t>(Van Osselaer - Complexure)</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313326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92284"/>
            <a:ext cx="7620000" cy="4271800"/>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This is it. But there is a fundamental absence of con-clusion in regard to MMr [a moment of reading]. Indeed, Complexure, as a tool, cannot be closed. The permutations of segments and their recursive readings in a variety of sequences cannot be predicted. The additions to the tool (including the comments, observations, questions, criticisms, re-enforcements) that can be made by any reader cannot be predicted.</a:t>
            </a:r>
          </a:p>
          <a:p>
            <a:pPr>
              <a:lnSpc>
                <a:spcPts val="3200"/>
              </a:lnSpc>
            </a:pPr>
            <a:r>
              <a:rPr lang="en-AU" sz="1800" dirty="0">
                <a:solidFill>
                  <a:srgbClr val="002060"/>
                </a:solidFill>
                <a:latin typeface="Bookman Old Style" panose="02050604050505020204" pitchFamily="18" charset="0"/>
              </a:rPr>
              <a:t>(Van Osselaer - Complexure)</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295821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798574"/>
          </a:xfrm>
          <a:prstGeom prst="rect">
            <a:avLst/>
          </a:prstGeom>
          <a:noFill/>
        </p:spPr>
        <p:txBody>
          <a:bodyPr wrap="square" rtlCol="0">
            <a:noAutofit/>
          </a:bodyPr>
          <a:lstStyle/>
          <a:p>
            <a:pPr>
              <a:lnSpc>
                <a:spcPts val="3100"/>
              </a:lnSpc>
            </a:pPr>
            <a:r>
              <a:rPr lang="en-US" sz="2400" dirty="0">
                <a:solidFill>
                  <a:srgbClr val="002060"/>
                </a:solidFill>
                <a:latin typeface="Bookman Old Style" panose="02050604050505020204" pitchFamily="18" charset="0"/>
              </a:rPr>
              <a:t>Philosophy has taught that there are four causes: (1) the </a:t>
            </a:r>
            <a:r>
              <a:rPr lang="en-US" sz="2400" i="1" dirty="0">
                <a:solidFill>
                  <a:srgbClr val="002060"/>
                </a:solidFill>
                <a:latin typeface="Bookman Old Style" panose="02050604050505020204" pitchFamily="18" charset="0"/>
              </a:rPr>
              <a:t>causa materialis</a:t>
            </a:r>
            <a:r>
              <a:rPr lang="en-US" sz="2400" i="0" dirty="0">
                <a:solidFill>
                  <a:srgbClr val="002060"/>
                </a:solidFill>
                <a:latin typeface="Bookman Old Style" panose="02050604050505020204" pitchFamily="18" charset="0"/>
              </a:rPr>
              <a:t>, the material, the matter out of which, for example, a silver chalice is made; (2) the </a:t>
            </a:r>
            <a:r>
              <a:rPr lang="en-US" sz="2400" i="1" dirty="0">
                <a:solidFill>
                  <a:srgbClr val="002060"/>
                </a:solidFill>
                <a:latin typeface="Bookman Old Style" panose="02050604050505020204" pitchFamily="18" charset="0"/>
              </a:rPr>
              <a:t>causa formalis</a:t>
            </a:r>
            <a:r>
              <a:rPr lang="en-US" sz="2400" i="0" dirty="0">
                <a:solidFill>
                  <a:srgbClr val="002060"/>
                </a:solidFill>
                <a:latin typeface="Bookman Old Style" panose="02050604050505020204" pitchFamily="18" charset="0"/>
              </a:rPr>
              <a:t>, the form, the shape into which the material enters; (3) the </a:t>
            </a:r>
            <a:r>
              <a:rPr lang="en-US" sz="2400" i="1" dirty="0">
                <a:solidFill>
                  <a:srgbClr val="002060"/>
                </a:solidFill>
                <a:latin typeface="Bookman Old Style" panose="02050604050505020204" pitchFamily="18" charset="0"/>
              </a:rPr>
              <a:t>causa finalis</a:t>
            </a:r>
            <a:r>
              <a:rPr lang="en-US" sz="2400" i="0" dirty="0">
                <a:solidFill>
                  <a:srgbClr val="002060"/>
                </a:solidFill>
                <a:latin typeface="Bookman Old Style" panose="02050604050505020204" pitchFamily="18" charset="0"/>
              </a:rPr>
              <a:t>, the end, for example, the sacrificial rite in relation to which the chalice required is determined as to its form and matter; (4) the </a:t>
            </a:r>
            <a:r>
              <a:rPr lang="en-US" sz="2400" i="1" dirty="0">
                <a:solidFill>
                  <a:srgbClr val="002060"/>
                </a:solidFill>
                <a:latin typeface="Bookman Old Style" panose="02050604050505020204" pitchFamily="18" charset="0"/>
              </a:rPr>
              <a:t>causa efficiens</a:t>
            </a:r>
            <a:r>
              <a:rPr lang="en-US" sz="2400" i="0" dirty="0">
                <a:solidFill>
                  <a:srgbClr val="002060"/>
                </a:solidFill>
                <a:latin typeface="Bookman Old Style" panose="02050604050505020204" pitchFamily="18" charset="0"/>
              </a:rPr>
              <a:t>, which brings about the effect that is the finished, actual chalice, in this instance, the silversmith.</a:t>
            </a:r>
          </a:p>
          <a:p>
            <a:pPr>
              <a:lnSpc>
                <a:spcPts val="3100"/>
              </a:lnSpc>
            </a:pPr>
            <a:r>
              <a:rPr lang="en-AU" sz="1800" i="0" dirty="0">
                <a:solidFill>
                  <a:srgbClr val="002060"/>
                </a:solidFill>
                <a:latin typeface="Bookman Old Style" panose="02050604050505020204" pitchFamily="18" charset="0"/>
              </a:rPr>
              <a:t>(Heidegger)</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54826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741371"/>
            <a:ext cx="7620000" cy="3764904"/>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SS [</a:t>
            </a:r>
            <a:r>
              <a:rPr lang="en-US" sz="2400" i="1" dirty="0">
                <a:solidFill>
                  <a:srgbClr val="002060"/>
                </a:solidFill>
                <a:latin typeface="Bookman Old Style" panose="02050604050505020204" pitchFamily="18" charset="0"/>
              </a:rPr>
              <a:t>sens</a:t>
            </a:r>
            <a:r>
              <a:rPr lang="en-US" sz="2400" i="0" dirty="0">
                <a:solidFill>
                  <a:srgbClr val="002060"/>
                </a:solidFill>
                <a:latin typeface="Bookman Old Style" panose="02050604050505020204" pitchFamily="18" charset="0"/>
              </a:rPr>
              <a:t>e] is a residue of any transient settling of ambiguities. The reading extends its presence like an extended identity, and it provisionally reconciles the tension between the other and the same within the horizon of its eventuating. There is an event horizon of information, and in formation, driven by and driving its events as readings of itself.</a:t>
            </a:r>
          </a:p>
          <a:p>
            <a:pPr>
              <a:lnSpc>
                <a:spcPts val="3200"/>
              </a:lnSpc>
            </a:pPr>
            <a:r>
              <a:rPr lang="en-AU" sz="1800" i="0" dirty="0">
                <a:solidFill>
                  <a:srgbClr val="002060"/>
                </a:solidFill>
                <a:latin typeface="Bookman Old Style" panose="02050604050505020204" pitchFamily="18" charset="0"/>
              </a:rPr>
              <a:t>(Van Osselaer - Complexure)</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566458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To Lead In… To…</a:t>
            </a:r>
          </a:p>
        </p:txBody>
      </p:sp>
    </p:spTree>
    <p:extLst>
      <p:ext uri="{BB962C8B-B14F-4D97-AF65-F5344CB8AC3E}">
        <p14:creationId xmlns:p14="http://schemas.microsoft.com/office/powerpoint/2010/main" val="348004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950096"/>
            <a:ext cx="7620000" cy="3436913"/>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Experience is a compilation of texts that one might call memories. The use of such terms as 'text' or 'experience' is not critical in regard to the use of the work at hand. What is critical is that Complexure involves borrowed terms and borrowed methods that one might call a memory of culture. </a:t>
            </a:r>
          </a:p>
          <a:p>
            <a:pPr>
              <a:lnSpc>
                <a:spcPts val="3200"/>
              </a:lnSpc>
            </a:pPr>
            <a:r>
              <a:rPr lang="en-AU" sz="1800" dirty="0">
                <a:solidFill>
                  <a:srgbClr val="002060"/>
                </a:solidFill>
                <a:latin typeface="Bookman Old Style" panose="02050604050505020204" pitchFamily="18" charset="0"/>
              </a:rPr>
              <a:t>(Van Osselaer - Complexure)</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30447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357598"/>
            <a:ext cx="7620000" cy="2313791"/>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level of equivocality is due to the presence of existential fears. Hence, change managers should focus on existential themes and anxieties in an organization to advance emergent change.</a:t>
            </a:r>
          </a:p>
          <a:p>
            <a:pPr>
              <a:lnSpc>
                <a:spcPts val="3200"/>
              </a:lnSpc>
            </a:pPr>
            <a:r>
              <a:rPr lang="en-AU" sz="1800" dirty="0">
                <a:solidFill>
                  <a:srgbClr val="002060"/>
                </a:solidFill>
                <a:latin typeface="Bookman Old Style" panose="02050604050505020204" pitchFamily="18" charset="0"/>
              </a:rPr>
              <a:t>(Blomme and Bornebroek-Te Lintelo)</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370766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427174"/>
            <a:ext cx="7620000" cy="2174644"/>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closer we come to the danger, the more brightly do the ways into the saving power begin to shine and the more questioning we become. For questioning is the piety of thought.</a:t>
            </a:r>
          </a:p>
          <a:p>
            <a:pPr>
              <a:lnSpc>
                <a:spcPts val="3200"/>
              </a:lnSpc>
            </a:pPr>
            <a:r>
              <a:rPr lang="en-AU" sz="1800" dirty="0">
                <a:solidFill>
                  <a:srgbClr val="002060"/>
                </a:solidFill>
                <a:latin typeface="Bookman Old Style" panose="02050604050505020204" pitchFamily="18" charset="0"/>
              </a:rPr>
              <a:t>(Heidegger)</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213503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516626"/>
            <a:ext cx="7620000" cy="1896348"/>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Questioning builds a way… All ways of thinking, more or less perceptibly, lead through language in a manner that is extraordinary.</a:t>
            </a:r>
          </a:p>
          <a:p>
            <a:pPr>
              <a:lnSpc>
                <a:spcPts val="3200"/>
              </a:lnSpc>
            </a:pPr>
            <a:r>
              <a:rPr lang="en-AU" sz="1800" dirty="0">
                <a:solidFill>
                  <a:srgbClr val="002060"/>
                </a:solidFill>
                <a:latin typeface="Bookman Old Style" panose="02050604050505020204" pitchFamily="18" charset="0"/>
              </a:rPr>
              <a:t>(Heidegger)</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899844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079305"/>
            <a:ext cx="7620000" cy="2959835"/>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Segments of texts are called upon to compose another text, one that is specific to the reading. The segments are called to integration. They are adapted for relevance to MM [a moment], which involves a version of the text re-sequencing segments called upon by reading.</a:t>
            </a:r>
          </a:p>
          <a:p>
            <a:pPr>
              <a:lnSpc>
                <a:spcPts val="3200"/>
              </a:lnSpc>
            </a:pPr>
            <a:r>
              <a:rPr lang="en-AU" sz="1800" dirty="0">
                <a:solidFill>
                  <a:srgbClr val="002060"/>
                </a:solidFill>
                <a:latin typeface="Bookman Old Style" panose="02050604050505020204" pitchFamily="18" charset="0"/>
              </a:rPr>
              <a:t>(Van Osselaer - Complexure)</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091736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238333"/>
            <a:ext cx="7620000" cy="2939957"/>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‘But how can we judge which facts are useful? On what basis can we decide which features are essential and which are merely accidents? Such questions can't be answered as they stand. They make no sense apart from how we want to use their answers.’ (Minsky 121)</a:t>
            </a:r>
          </a:p>
          <a:p>
            <a:pPr>
              <a:lnSpc>
                <a:spcPts val="3200"/>
              </a:lnSpc>
            </a:pPr>
            <a:r>
              <a:rPr lang="en-AU" sz="1800" dirty="0">
                <a:solidFill>
                  <a:srgbClr val="002060"/>
                </a:solidFill>
                <a:latin typeface="Bookman Old Style" panose="02050604050505020204" pitchFamily="18" charset="0"/>
              </a:rPr>
              <a:t>(Minsky cited in Van Osselaer - Complexure)</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567299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50"/>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Non-linear systems can attain stable equilibrium, either fixed(static) or periodic (cyclical). However, they often develop more complex behaviour characterised as edge-of-chaos behaviour </a:t>
            </a:r>
          </a:p>
          <a:p>
            <a:pPr>
              <a:lnSpc>
                <a:spcPts val="3200"/>
              </a:lnSpc>
            </a:pPr>
            <a:r>
              <a:rPr lang="en-US" sz="2400" dirty="0">
                <a:solidFill>
                  <a:srgbClr val="002060"/>
                </a:solidFill>
                <a:latin typeface="Bookman Old Style" panose="02050604050505020204" pitchFamily="18" charset="0"/>
              </a:rPr>
              <a:t>(self-organised critically), deterministic chaos (bounded instability) or random noise (explosive instability) (Anderson, 1999; Morel and Ramanujam, 1999; Carver and Schreier, 2002; Vallacher and Nowak, 2008)... </a:t>
            </a:r>
          </a:p>
          <a:p>
            <a:pPr>
              <a:lnSpc>
                <a:spcPts val="3200"/>
              </a:lnSpc>
            </a:pPr>
            <a:r>
              <a:rPr lang="en-AU" dirty="0">
                <a:solidFill>
                  <a:srgbClr val="002060"/>
                </a:solidFill>
                <a:latin typeface="Bookman Old Style" panose="02050604050505020204" pitchFamily="18" charset="0"/>
              </a:rPr>
              <a:t>(Blomme and Bornebroek-Te Lintelo)</a:t>
            </a:r>
          </a:p>
          <a:p>
            <a:pPr>
              <a:lnSpc>
                <a:spcPts val="3200"/>
              </a:lnSpc>
            </a:pPr>
            <a:r>
              <a:rPr lang="en-US" sz="2400" dirty="0">
                <a:solidFill>
                  <a:srgbClr val="002060"/>
                </a:solidFill>
                <a:latin typeface="Bookman Old Style" panose="02050604050505020204" pitchFamily="18" charset="0"/>
              </a:rPr>
              <a:t>[How does one question this?]</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70157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188631"/>
            <a:ext cx="7620000" cy="2592087"/>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In the dynamic of correlation between overlapping and parallel concepts of complexity and culture resides the definition of a new language for research involving text as a probability of meaning.</a:t>
            </a:r>
          </a:p>
          <a:p>
            <a:pPr>
              <a:lnSpc>
                <a:spcPts val="3200"/>
              </a:lnSpc>
            </a:pPr>
            <a:r>
              <a:rPr lang="en-AU" sz="1800" dirty="0">
                <a:solidFill>
                  <a:srgbClr val="002060"/>
                </a:solidFill>
                <a:latin typeface="Bookman Old Style" panose="02050604050505020204" pitchFamily="18" charset="0"/>
              </a:rPr>
              <a:t>(Van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126966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337723"/>
            <a:ext cx="7620000" cy="2651722"/>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rejection of reason as the source of meaning is a common theme of existentialist thought, as is the focus on the anxiety and dread that we feel in the face of our own radical free will and our awareness of death.</a:t>
            </a:r>
          </a:p>
          <a:p>
            <a:pPr>
              <a:lnSpc>
                <a:spcPts val="3200"/>
              </a:lnSpc>
            </a:pPr>
            <a:r>
              <a:rPr lang="en-AU" sz="1800" dirty="0">
                <a:solidFill>
                  <a:srgbClr val="002060"/>
                </a:solidFill>
                <a:latin typeface="Bookman Old Style" panose="02050604050505020204" pitchFamily="18" charset="0"/>
              </a:rPr>
              <a:t>(Wikipedia - Existentialism)</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579155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72406"/>
            <a:ext cx="7620000" cy="4232044"/>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Allowing complexure to become in time is to allow a residue of mº [</a:t>
            </a:r>
            <a:r>
              <a:rPr lang="en-US" sz="2400" i="1" dirty="0">
                <a:solidFill>
                  <a:srgbClr val="002060"/>
                </a:solidFill>
                <a:latin typeface="Bookman Old Style" panose="02050604050505020204" pitchFamily="18" charset="0"/>
              </a:rPr>
              <a:t>mean</a:t>
            </a:r>
            <a:r>
              <a:rPr lang="en-US" sz="2400" i="0" dirty="0">
                <a:solidFill>
                  <a:srgbClr val="002060"/>
                </a:solidFill>
                <a:latin typeface="Bookman Old Style" panose="02050604050505020204" pitchFamily="18" charset="0"/>
              </a:rPr>
              <a:t>ing] to be brought to bear on the potential relevance of a concept about a parallel self-organisation of </a:t>
            </a:r>
            <a:r>
              <a:rPr lang="en-US" sz="2400" i="1" dirty="0">
                <a:solidFill>
                  <a:srgbClr val="002060"/>
                </a:solidFill>
                <a:latin typeface="Bookman Old Style" panose="02050604050505020204" pitchFamily="18" charset="0"/>
              </a:rPr>
              <a:t>sens</a:t>
            </a:r>
            <a:r>
              <a:rPr lang="en-US" sz="2400" i="0" dirty="0">
                <a:solidFill>
                  <a:srgbClr val="002060"/>
                </a:solidFill>
                <a:latin typeface="Bookman Old Style" panose="02050604050505020204" pitchFamily="18" charset="0"/>
              </a:rPr>
              <a:t>e (SS) and the moment (MM). Complexure can never be defined in traditional terms because it essentially involves a transformation of tradition and the mº of terms with (Latin cum) relevance to MMr [a moment of reading].</a:t>
            </a:r>
          </a:p>
          <a:p>
            <a:pPr>
              <a:lnSpc>
                <a:spcPts val="3200"/>
              </a:lnSpc>
            </a:pPr>
            <a:r>
              <a:rPr lang="en-AU" sz="1800" i="0" dirty="0">
                <a:solidFill>
                  <a:srgbClr val="002060"/>
                </a:solidFill>
                <a:latin typeface="Bookman Old Style" panose="02050604050505020204" pitchFamily="18" charset="0"/>
              </a:rPr>
              <a:t>(Van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667655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Santa Fe Institute…’</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i="0" dirty="0">
                <a:solidFill>
                  <a:srgbClr val="002060"/>
                </a:solidFill>
                <a:effectLst/>
                <a:latin typeface="Bookman Old Style" panose="02050604050505020204" pitchFamily="18" charset="0"/>
                <a:cs typeface="Arial" panose="020B0604020202020204" pitchFamily="34" charset="0"/>
              </a:rPr>
              <a:t>‘</a:t>
            </a:r>
            <a:r>
              <a:rPr lang="en-US" sz="2400" i="0" dirty="0">
                <a:solidFill>
                  <a:srgbClr val="002060"/>
                </a:solidFill>
                <a:effectLst/>
                <a:latin typeface="Bookman Old Style" panose="02050604050505020204" pitchFamily="18" charset="0"/>
              </a:rPr>
              <a:t>We coalesce into families, tribes, cities, and countries, and we create structures and pathways to govern ourselves. Throughout history, we have introduced institutions… to help us adapt and overcome population growth and technological advances. However, we currently lack the systems to adapt to modern technolog[ies]… that are threatening the accepted beliefs, norms, and behaviors that underpin modern societies.’</a:t>
            </a:r>
          </a:p>
          <a:p>
            <a:pPr>
              <a:lnSpc>
                <a:spcPts val="3200"/>
              </a:lnSpc>
            </a:pPr>
            <a:r>
              <a:rPr lang="en-US" dirty="0">
                <a:solidFill>
                  <a:srgbClr val="002060"/>
                </a:solidFill>
                <a:latin typeface="Bookman Old Style" panose="02050604050505020204" pitchFamily="18" charset="0"/>
                <a:cs typeface="Arial" panose="020B0604020202020204" pitchFamily="34" charset="0"/>
              </a:rPr>
              <a:t>(Santa Fe, 2023)</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72182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119062"/>
            <a:ext cx="7620000" cy="3029409"/>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Equally important is the elevation of the practical above the theoretical in German Idealists. Particularly in Kant, who stressed the primacy of the ‘practical’, and then in Fichte and early Schelling, we find the notion that human existence is </a:t>
            </a:r>
            <a:r>
              <a:rPr lang="en-US" sz="2400" i="1" dirty="0">
                <a:solidFill>
                  <a:srgbClr val="002060"/>
                </a:solidFill>
                <a:latin typeface="Bookman Old Style" panose="02050604050505020204" pitchFamily="18" charset="0"/>
              </a:rPr>
              <a:t>action</a:t>
            </a:r>
            <a:r>
              <a:rPr lang="en-US" sz="2400" i="0" dirty="0">
                <a:solidFill>
                  <a:srgbClr val="002060"/>
                </a:solidFill>
                <a:latin typeface="Bookman Old Style" panose="02050604050505020204" pitchFamily="18" charset="0"/>
              </a:rPr>
              <a:t>. </a:t>
            </a:r>
          </a:p>
          <a:p>
            <a:pPr>
              <a:lnSpc>
                <a:spcPts val="3200"/>
              </a:lnSpc>
            </a:pPr>
            <a:r>
              <a:rPr lang="en-AU" sz="1800" i="0" dirty="0">
                <a:solidFill>
                  <a:srgbClr val="002060"/>
                </a:solidFill>
                <a:latin typeface="Bookman Old Style" panose="02050604050505020204" pitchFamily="18" charset="0"/>
              </a:rPr>
              <a:t>(Internet Encyclopedia of Philosophy)</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808154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069366"/>
            <a:ext cx="7620000" cy="2989652"/>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Aman's analysis suggests that despite cultural differences literature -- as a primary representation of culture -- shows important similarities and thus suggests the principles and processes of chaos and order as universal systemic characteristics.</a:t>
            </a:r>
          </a:p>
          <a:p>
            <a:pPr>
              <a:lnSpc>
                <a:spcPts val="3200"/>
              </a:lnSpc>
            </a:pPr>
            <a:r>
              <a:rPr lang="en-AU" sz="1800" dirty="0">
                <a:solidFill>
                  <a:srgbClr val="002060"/>
                </a:solidFill>
                <a:latin typeface="Bookman Old Style" panose="02050604050505020204" pitchFamily="18" charset="0"/>
              </a:rPr>
              <a:t>(Aman - Abstract)</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890670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930217"/>
            <a:ext cx="7620000" cy="3377278"/>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authors argue that the concept of equivocality and with this the states of equilibrium in an organization can be approached with examining the states of the mentioned four existential conditions... namely death, freedom, existentialism and meaninglessness.</a:t>
            </a:r>
          </a:p>
          <a:p>
            <a:pPr>
              <a:lnSpc>
                <a:spcPts val="3200"/>
              </a:lnSpc>
            </a:pPr>
            <a:r>
              <a:rPr lang="en-AU" sz="1800" dirty="0">
                <a:solidFill>
                  <a:srgbClr val="002060"/>
                </a:solidFill>
                <a:latin typeface="Bookman Old Style" panose="02050604050505020204" pitchFamily="18" charset="0"/>
              </a:rPr>
              <a:t>(Blomme and Bornebroek-Te Lintelo)</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3223140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039546"/>
            <a:ext cx="7620000" cy="2900200"/>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points of reference composing Complexure are not proposed as statements of truth or parameters for valuation, even if they can be construed as axes for questioning. They are points of fluctuation-bifurcation in a space that is referential and indeterminate. </a:t>
            </a:r>
          </a:p>
          <a:p>
            <a:pPr>
              <a:lnSpc>
                <a:spcPts val="3200"/>
              </a:lnSpc>
            </a:pPr>
            <a:r>
              <a:rPr lang="en-AU" sz="1800" dirty="0">
                <a:solidFill>
                  <a:srgbClr val="002060"/>
                </a:solidFill>
                <a:latin typeface="Bookman Old Style" panose="02050604050505020204" pitchFamily="18" charset="0"/>
              </a:rPr>
              <a:t>(Van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81960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930216"/>
            <a:ext cx="7620000" cy="3417037"/>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‘We may have to address the issue of paradoxes of paradoxes, just as we may wish to consider differences between differences’ (Minsky 238).</a:t>
            </a:r>
          </a:p>
          <a:p>
            <a:pPr>
              <a:lnSpc>
                <a:spcPts val="3200"/>
              </a:lnSpc>
            </a:pPr>
            <a:r>
              <a:rPr lang="en-AU" dirty="0">
                <a:solidFill>
                  <a:srgbClr val="002060"/>
                </a:solidFill>
                <a:latin typeface="Bookman Old Style" panose="02050604050505020204" pitchFamily="18" charset="0"/>
              </a:rPr>
              <a:t>(Minsky cited in Van Osselaer - Complexure)</a:t>
            </a:r>
            <a:endParaRPr lang="en-AU" dirty="0">
              <a:solidFill>
                <a:srgbClr val="002060"/>
              </a:solidFill>
              <a:latin typeface="Bookman Old Style" panose="02050604050505020204" pitchFamily="18" charset="0"/>
              <a:cs typeface="Arial" panose="020B0604020202020204" pitchFamily="34" charset="0"/>
            </a:endParaRPr>
          </a:p>
          <a:p>
            <a:pPr>
              <a:lnSpc>
                <a:spcPts val="3200"/>
              </a:lnSpc>
            </a:pPr>
            <a:r>
              <a:rPr lang="en-US" sz="2400" dirty="0">
                <a:solidFill>
                  <a:srgbClr val="002060"/>
                </a:solidFill>
                <a:latin typeface="Bookman Old Style" panose="02050604050505020204" pitchFamily="18" charset="0"/>
              </a:rPr>
              <a:t> There can be both an ambiguity in the representation of a subject and a shift between a perception of shape or depth.</a:t>
            </a:r>
          </a:p>
          <a:p>
            <a:pPr>
              <a:lnSpc>
                <a:spcPts val="3200"/>
              </a:lnSpc>
            </a:pPr>
            <a:r>
              <a:rPr lang="en-AU" sz="1800" dirty="0">
                <a:solidFill>
                  <a:srgbClr val="002060"/>
                </a:solidFill>
                <a:latin typeface="Bookman Old Style" panose="02050604050505020204" pitchFamily="18" charset="0"/>
              </a:rPr>
              <a:t>(Van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019524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566320"/>
            <a:ext cx="7620000" cy="1816835"/>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What would happen if one were to take six jumps on the Internet, starting from a search on 'six degrees of separation'?</a:t>
            </a:r>
          </a:p>
          <a:p>
            <a:pPr>
              <a:lnSpc>
                <a:spcPts val="3200"/>
              </a:lnSpc>
            </a:pPr>
            <a:r>
              <a:rPr lang="en-AU" sz="1800" dirty="0">
                <a:solidFill>
                  <a:srgbClr val="002060"/>
                </a:solidFill>
                <a:latin typeface="Bookman Old Style" panose="02050604050505020204" pitchFamily="18" charset="0"/>
              </a:rPr>
              <a:t>(Van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35188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950096"/>
            <a:ext cx="7620000" cy="3466731"/>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determination of one aspect of a co-relation also determines the other. Both sides of a collision are determined by the same limit of interaction and there is a mutual inclusion-exclusion at play. The potential for transgression grows proportionally to the importance of the tension and the narrowness of interaction. </a:t>
            </a:r>
          </a:p>
          <a:p>
            <a:pPr>
              <a:lnSpc>
                <a:spcPts val="3200"/>
              </a:lnSpc>
            </a:pPr>
            <a:r>
              <a:rPr lang="en-AU" sz="1800" dirty="0">
                <a:solidFill>
                  <a:srgbClr val="002060"/>
                </a:solidFill>
                <a:latin typeface="Bookman Old Style" panose="02050604050505020204" pitchFamily="18" charset="0"/>
              </a:rPr>
              <a:t>(Van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693686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1807440"/>
            <a:ext cx="7620000" cy="3708778"/>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Existential perspectives are also found in modern literature to varying degrees, especially since the 1920s. Louis-Ferdinand Céline's </a:t>
            </a:r>
            <a:r>
              <a:rPr lang="en-US" sz="2400" i="1" dirty="0">
                <a:solidFill>
                  <a:srgbClr val="002060"/>
                </a:solidFill>
                <a:latin typeface="Bookman Old Style" panose="02050604050505020204" pitchFamily="18" charset="0"/>
              </a:rPr>
              <a:t>Journey to the End of the Night</a:t>
            </a:r>
            <a:r>
              <a:rPr lang="en-US" sz="2400" i="0" dirty="0">
                <a:solidFill>
                  <a:srgbClr val="002060"/>
                </a:solidFill>
                <a:latin typeface="Bookman Old Style" panose="02050604050505020204" pitchFamily="18" charset="0"/>
              </a:rPr>
              <a:t> (</a:t>
            </a:r>
            <a:r>
              <a:rPr lang="en-US" sz="2400" i="1" dirty="0">
                <a:solidFill>
                  <a:srgbClr val="002060"/>
                </a:solidFill>
                <a:latin typeface="Bookman Old Style" panose="02050604050505020204" pitchFamily="18" charset="0"/>
              </a:rPr>
              <a:t>Voyage au bout de la </a:t>
            </a:r>
            <a:r>
              <a:rPr lang="en-US" sz="2400" i="1" dirty="0" err="1">
                <a:solidFill>
                  <a:srgbClr val="002060"/>
                </a:solidFill>
                <a:latin typeface="Bookman Old Style" panose="02050604050505020204" pitchFamily="18" charset="0"/>
              </a:rPr>
              <a:t>nuit</a:t>
            </a:r>
            <a:r>
              <a:rPr lang="en-US" sz="2400" i="0" dirty="0">
                <a:solidFill>
                  <a:srgbClr val="002060"/>
                </a:solidFill>
                <a:latin typeface="Bookman Old Style" panose="02050604050505020204" pitchFamily="18" charset="0"/>
              </a:rPr>
              <a:t>, 1932) celebrated by both Sartre and Beauvoir, contained many of the themes that would be found in later existential literature, and is in some ways, the proto-existential novel.</a:t>
            </a:r>
          </a:p>
          <a:p>
            <a:pPr>
              <a:lnSpc>
                <a:spcPts val="3200"/>
              </a:lnSpc>
            </a:pPr>
            <a:r>
              <a:rPr lang="en-AU" sz="1800" i="0" dirty="0">
                <a:solidFill>
                  <a:srgbClr val="002060"/>
                </a:solidFill>
                <a:latin typeface="Bookman Old Style" panose="02050604050505020204" pitchFamily="18" charset="0"/>
              </a:rPr>
              <a:t>(Wikipedia - Existentialism)</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239318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2085734"/>
            <a:ext cx="7620000" cy="2973282"/>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‘What people call “meanings” do not usually correspond to particular and definite structures, but to connections among and across fragments of the great interlocking networks of connections and constraints among our agencies.’ (Minsky 131)</a:t>
            </a:r>
          </a:p>
          <a:p>
            <a:pPr>
              <a:lnSpc>
                <a:spcPts val="3200"/>
              </a:lnSpc>
            </a:pPr>
            <a:r>
              <a:rPr lang="en-AU" sz="1800" dirty="0">
                <a:solidFill>
                  <a:srgbClr val="002060"/>
                </a:solidFill>
                <a:latin typeface="Bookman Old Style" panose="02050604050505020204" pitchFamily="18" charset="0"/>
              </a:rPr>
              <a:t>(Minsky cited in 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201682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2791414"/>
            <a:ext cx="7620000" cy="1720951"/>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Existentialism need not involve the rejection of God, but rather 'examines [a] mortal [person]'s search for meaning in a meaningless universe'...</a:t>
            </a:r>
          </a:p>
          <a:p>
            <a:pPr>
              <a:lnSpc>
                <a:spcPts val="3200"/>
              </a:lnSpc>
            </a:pPr>
            <a:r>
              <a:rPr lang="en-AU" sz="1800" dirty="0">
                <a:solidFill>
                  <a:srgbClr val="002060"/>
                </a:solidFill>
                <a:latin typeface="Bookman Old Style" panose="02050604050505020204" pitchFamily="18" charset="0"/>
              </a:rPr>
              <a:t>(Wikipedia - Existentialism)</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784410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‘Encyclopedia and Interpretation’</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kern="1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Many existentialists employ terms such as ‘crowd’, ‘horde’ (Scheler) or the ‘masses’ (José Ortega y Gasset). Nietzsche’s deliberately provocative expression, ‘the herd’, portrays the bulk of humanity… as docile and domesticated animals… [I]nauthenticity manifests itself as de-individuated or faceless. Instead of being formed authentically in freedom and anxiety, values are just accepted from others because ‘that is what everybody does’.</a:t>
            </a:r>
          </a:p>
          <a:p>
            <a:pPr>
              <a:lnSpc>
                <a:spcPts val="3200"/>
              </a:lnSpc>
            </a:pPr>
            <a:r>
              <a:rPr lang="en-US" dirty="0">
                <a:solidFill>
                  <a:srgbClr val="002060"/>
                </a:solidFill>
                <a:latin typeface="Bookman Old Style" panose="02050604050505020204" pitchFamily="18" charset="0"/>
                <a:cs typeface="Arial" panose="020B0604020202020204" pitchFamily="34"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Internet Encyclopedia of Philosophy</a:t>
            </a:r>
            <a:r>
              <a:rPr lang="en-US" dirty="0">
                <a:solidFill>
                  <a:srgbClr val="002060"/>
                </a:solidFill>
                <a:latin typeface="Bookman Old Style" panose="02050604050505020204" pitchFamily="18" charset="0"/>
                <a:cs typeface="Arial" panose="020B0604020202020204" pitchFamily="34" charset="0"/>
              </a:rPr>
              <a:t>, 2023)</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360399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2582691"/>
            <a:ext cx="7620000" cy="1770647"/>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complexity of organizing processes is an object for examining organizational behaviour from a complexity scientific standpoint. </a:t>
            </a:r>
          </a:p>
          <a:p>
            <a:pPr>
              <a:lnSpc>
                <a:spcPts val="3200"/>
              </a:lnSpc>
            </a:pPr>
            <a:r>
              <a:rPr lang="en-AU" sz="1800" dirty="0">
                <a:solidFill>
                  <a:srgbClr val="002060"/>
                </a:solidFill>
                <a:latin typeface="Bookman Old Style" panose="02050604050505020204" pitchFamily="18" charset="0"/>
              </a:rPr>
              <a:t>(Blomme and Bornebroek-Te Lintelo)</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44730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1896890"/>
            <a:ext cx="7620000" cy="3440421"/>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Perhaps one ought to return to Eco's questioning of metaphor and metonymy. This relates to a questioning of dichotomies such as genotype-phenotype or paradigm-syntagm in Complexure. The emphasis is on the inevitable integration of concepts that can only be defined in relation to one another.</a:t>
            </a:r>
          </a:p>
          <a:p>
            <a:pPr>
              <a:lnSpc>
                <a:spcPts val="3200"/>
              </a:lnSpc>
            </a:pPr>
            <a:r>
              <a:rPr lang="en-AU" sz="1800" dirty="0">
                <a:solidFill>
                  <a:srgbClr val="002060"/>
                </a:solidFill>
                <a:latin typeface="Bookman Old Style" panose="02050604050505020204" pitchFamily="18" charset="0"/>
              </a:rPr>
              <a:t>(Van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690034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2602571"/>
            <a:ext cx="7620000" cy="2267604"/>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labels </a:t>
            </a:r>
            <a:r>
              <a:rPr lang="en-US" sz="2400" i="1" dirty="0">
                <a:solidFill>
                  <a:srgbClr val="002060"/>
                </a:solidFill>
                <a:latin typeface="Bookman Old Style" panose="02050604050505020204" pitchFamily="18" charset="0"/>
              </a:rPr>
              <a:t>existentialism</a:t>
            </a:r>
            <a:r>
              <a:rPr lang="en-US" sz="2400" i="0" dirty="0">
                <a:solidFill>
                  <a:srgbClr val="002060"/>
                </a:solidFill>
                <a:latin typeface="Bookman Old Style" panose="02050604050505020204" pitchFamily="18" charset="0"/>
              </a:rPr>
              <a:t> and </a:t>
            </a:r>
            <a:r>
              <a:rPr lang="en-US" sz="2400" i="1" dirty="0">
                <a:solidFill>
                  <a:srgbClr val="002060"/>
                </a:solidFill>
                <a:latin typeface="Bookman Old Style" panose="02050604050505020204" pitchFamily="18" charset="0"/>
              </a:rPr>
              <a:t>existentialist</a:t>
            </a:r>
            <a:r>
              <a:rPr lang="en-US" sz="2400" i="0" dirty="0">
                <a:solidFill>
                  <a:srgbClr val="002060"/>
                </a:solidFill>
                <a:latin typeface="Bookman Old Style" panose="02050604050505020204" pitchFamily="18" charset="0"/>
              </a:rPr>
              <a:t> are often seen as historical conveniences in as much as they were first applied to many philosophers long after they had died. </a:t>
            </a:r>
          </a:p>
          <a:p>
            <a:pPr>
              <a:lnSpc>
                <a:spcPts val="3200"/>
              </a:lnSpc>
            </a:pPr>
            <a:r>
              <a:rPr lang="en-AU" sz="1800" i="0" dirty="0">
                <a:solidFill>
                  <a:srgbClr val="002060"/>
                </a:solidFill>
                <a:latin typeface="Bookman Old Style" panose="02050604050505020204" pitchFamily="18" charset="0"/>
              </a:rPr>
              <a:t>(Wikipedia - Existentialism)</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808070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1747803"/>
            <a:ext cx="7620000" cy="3798230"/>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The questioning always revolves around an issue of dynamic cycles involving polarities in unison. The complexity of these cycles is a result of their overlapping and the various interactions leading to continuations-discontinuations that are not only within a topic or a method but across topics and methods called to presence in MM [a moment].</a:t>
            </a:r>
          </a:p>
          <a:p>
            <a:pPr>
              <a:lnSpc>
                <a:spcPts val="3200"/>
              </a:lnSpc>
            </a:pPr>
            <a:r>
              <a:rPr lang="en-AU" sz="1800" dirty="0">
                <a:solidFill>
                  <a:srgbClr val="002060"/>
                </a:solidFill>
                <a:latin typeface="Bookman Old Style" panose="02050604050505020204" pitchFamily="18" charset="0"/>
              </a:rPr>
              <a:t>(Van Osselaer - Complexure)</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974085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2214942"/>
            <a:ext cx="7620000" cy="2665169"/>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Kierkegaard advocated rationality as a means to interact with the objective world (e.g., in the natural sciences), but when it comes to existential problems, reason is insufficient: 'Human reason has boundaries'. </a:t>
            </a:r>
          </a:p>
          <a:p>
            <a:pPr>
              <a:lnSpc>
                <a:spcPts val="3200"/>
              </a:lnSpc>
            </a:pPr>
            <a:r>
              <a:rPr lang="en-AU" sz="1800" dirty="0">
                <a:solidFill>
                  <a:srgbClr val="002060"/>
                </a:solidFill>
                <a:latin typeface="Bookman Old Style" panose="02050604050505020204" pitchFamily="18" charset="0"/>
              </a:rPr>
              <a:t>(Wikipedia - Existentialism)</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221791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Quote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62000" y="2360525"/>
            <a:ext cx="7620000" cy="2559346"/>
          </a:xfrm>
          <a:prstGeom prst="rect">
            <a:avLst/>
          </a:prstGeom>
          <a:noFill/>
        </p:spPr>
        <p:txBody>
          <a:bodyPr wrap="square" rtlCol="0">
            <a:noAutofit/>
          </a:bodyPr>
          <a:lstStyle/>
          <a:p>
            <a:pPr>
              <a:lnSpc>
                <a:spcPts val="3200"/>
              </a:lnSpc>
            </a:pPr>
            <a:r>
              <a:rPr lang="en-US" sz="2400" dirty="0">
                <a:solidFill>
                  <a:srgbClr val="002060"/>
                </a:solidFill>
                <a:latin typeface="Bookman Old Style" panose="02050604050505020204" pitchFamily="18" charset="0"/>
              </a:rPr>
              <a:t>Depending on the balance between </a:t>
            </a:r>
            <a:r>
              <a:rPr lang="en-US" sz="2400" i="1" dirty="0">
                <a:solidFill>
                  <a:srgbClr val="002060"/>
                </a:solidFill>
                <a:latin typeface="Bookman Old Style" panose="02050604050505020204" pitchFamily="18" charset="0"/>
              </a:rPr>
              <a:t>positive (deviation-amplifying) and negative(deviation-reducing) feedback loops</a:t>
            </a:r>
            <a:r>
              <a:rPr lang="en-US" sz="2400" i="0" dirty="0">
                <a:solidFill>
                  <a:srgbClr val="002060"/>
                </a:solidFill>
                <a:latin typeface="Bookman Old Style" panose="02050604050505020204" pitchFamily="18" charset="0"/>
              </a:rPr>
              <a:t> [my emphasis... for questioning] over time, non-linear systems may show different types of temporal patterns.</a:t>
            </a:r>
          </a:p>
          <a:p>
            <a:pPr>
              <a:lnSpc>
                <a:spcPts val="3200"/>
              </a:lnSpc>
            </a:pPr>
            <a:r>
              <a:rPr lang="en-AU" sz="1800" i="0" dirty="0">
                <a:solidFill>
                  <a:srgbClr val="002060"/>
                </a:solidFill>
                <a:latin typeface="Bookman Old Style" panose="02050604050505020204" pitchFamily="18" charset="0"/>
              </a:rPr>
              <a:t>(Blomme and Bornebroek-Te Lintelo)</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800922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Experience</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50"/>
          </a:xfrm>
          <a:prstGeom prst="rect">
            <a:avLst/>
          </a:prstGeom>
          <a:noFill/>
        </p:spPr>
        <p:txBody>
          <a:bodyPr wrap="square" rtlCol="0">
            <a:noAutofit/>
          </a:bodyPr>
          <a:lstStyle/>
          <a:p>
            <a:pPr algn="l">
              <a:lnSpc>
                <a:spcPts val="3200"/>
              </a:lnSpc>
              <a:spcBef>
                <a:spcPts val="600"/>
              </a:spcBef>
              <a:spcAft>
                <a:spcPts val="1200"/>
              </a:spcAft>
            </a:pPr>
            <a:endParaRPr lang="en-AU" sz="2400" dirty="0">
              <a:solidFill>
                <a:srgbClr val="002060"/>
              </a:solidFill>
              <a:latin typeface="Bookman Old Style" panose="02050604050505020204" pitchFamily="18" charset="0"/>
              <a:cs typeface="Arial" panose="020B0604020202020204" pitchFamily="34" charset="0"/>
            </a:endParaRPr>
          </a:p>
          <a:p>
            <a:pPr algn="l">
              <a:lnSpc>
                <a:spcPts val="3200"/>
              </a:lnSpc>
              <a:spcBef>
                <a:spcPts val="600"/>
              </a:spcBef>
              <a:spcAft>
                <a:spcPts val="1200"/>
              </a:spcAft>
            </a:pPr>
            <a:r>
              <a:rPr lang="en-AU" sz="2400" dirty="0">
                <a:solidFill>
                  <a:srgbClr val="002060"/>
                </a:solidFill>
                <a:latin typeface="Bookman Old Style" panose="02050604050505020204" pitchFamily="18" charset="0"/>
                <a:cs typeface="Arial" panose="020B0604020202020204" pitchFamily="34" charset="0"/>
              </a:rPr>
              <a:t>- It is worth noting that we make meaning with these quotes, and any other text, in whatever order we access them.</a:t>
            </a:r>
          </a:p>
          <a:p>
            <a:pPr algn="l">
              <a:lnSpc>
                <a:spcPts val="3200"/>
              </a:lnSpc>
              <a:spcBef>
                <a:spcPts val="600"/>
              </a:spcBef>
              <a:spcAft>
                <a:spcPts val="1200"/>
              </a:spcAft>
            </a:pPr>
            <a:r>
              <a:rPr lang="en-AU" sz="2400" dirty="0">
                <a:solidFill>
                  <a:srgbClr val="002060"/>
                </a:solidFill>
                <a:latin typeface="Bookman Old Style" panose="02050604050505020204" pitchFamily="18" charset="0"/>
                <a:cs typeface="Arial" panose="020B0604020202020204" pitchFamily="34" charset="0"/>
              </a:rPr>
              <a:t>- The emergence of meaning is a dynamic system. It does not ‘linear’ access.</a:t>
            </a:r>
          </a:p>
          <a:p>
            <a:pPr algn="l">
              <a:lnSpc>
                <a:spcPts val="3200"/>
              </a:lnSpc>
              <a:spcBef>
                <a:spcPts val="600"/>
              </a:spcBef>
              <a:spcAft>
                <a:spcPts val="1200"/>
              </a:spcAft>
            </a:pPr>
            <a:r>
              <a:rPr lang="en-AU" sz="2400" dirty="0">
                <a:solidFill>
                  <a:srgbClr val="002060"/>
                </a:solidFill>
                <a:latin typeface="Bookman Old Style" panose="02050604050505020204" pitchFamily="18" charset="0"/>
                <a:cs typeface="Arial" panose="020B0604020202020204" pitchFamily="34" charset="0"/>
              </a:rPr>
              <a:t>- …</a:t>
            </a:r>
            <a:endParaRPr lang="en-AU" sz="1800"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078883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Went</a:t>
            </a:r>
          </a:p>
        </p:txBody>
      </p:sp>
    </p:spTree>
    <p:extLst>
      <p:ext uri="{BB962C8B-B14F-4D97-AF65-F5344CB8AC3E}">
        <p14:creationId xmlns:p14="http://schemas.microsoft.com/office/powerpoint/2010/main" val="2335435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References</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533400" y="1369565"/>
            <a:ext cx="8153400" cy="4880813"/>
          </a:xfrm>
          <a:prstGeom prst="rect">
            <a:avLst/>
          </a:prstGeom>
          <a:noFill/>
        </p:spPr>
        <p:txBody>
          <a:bodyPr wrap="square" rtlCol="0">
            <a:noAutofit/>
          </a:bodyPr>
          <a:lstStyle/>
          <a:p>
            <a:pPr algn="l"/>
            <a:r>
              <a:rPr lang="en-AU" dirty="0">
                <a:solidFill>
                  <a:schemeClr val="accent5">
                    <a:lumMod val="50000"/>
                  </a:schemeClr>
                </a:solidFill>
                <a:latin typeface="Bookman Old Style" panose="02050604050505020204" pitchFamily="18" charset="0"/>
                <a:cs typeface="Arial" panose="020B0604020202020204" pitchFamily="34" charset="0"/>
              </a:rPr>
              <a:t>Aman, Y. ‘Abstract’, Chaos Theory and Literature from an Existential Perspective, viewed 04 October 2023, </a:t>
            </a:r>
            <a:r>
              <a:rPr lang="en-AU" dirty="0">
                <a:latin typeface="Bookman Old Style" panose="02050604050505020204" pitchFamily="18" charset="0"/>
                <a:hlinkClick r:id="rId3"/>
              </a:rPr>
              <a:t>(1) (PDF) Chaos Theory and Literature from an Existentialist Perspective (researchgate.net)</a:t>
            </a:r>
            <a:endParaRPr lang="en-AU" dirty="0">
              <a:solidFill>
                <a:schemeClr val="accent5">
                  <a:lumMod val="50000"/>
                </a:schemeClr>
              </a:solidFill>
              <a:latin typeface="Bookman Old Style" panose="02050604050505020204" pitchFamily="18" charset="0"/>
              <a:cs typeface="Arial" panose="020B0604020202020204" pitchFamily="34" charset="0"/>
            </a:endParaRPr>
          </a:p>
          <a:p>
            <a:pPr algn="l"/>
            <a:endParaRPr lang="en-AU" dirty="0">
              <a:solidFill>
                <a:schemeClr val="accent5">
                  <a:lumMod val="50000"/>
                </a:schemeClr>
              </a:solidFill>
              <a:latin typeface="Bookman Old Style" panose="02050604050505020204" pitchFamily="18" charset="0"/>
              <a:cs typeface="Arial" panose="020B0604020202020204" pitchFamily="34" charset="0"/>
            </a:endParaRPr>
          </a:p>
          <a:p>
            <a:pPr algn="l"/>
            <a:r>
              <a:rPr lang="en-AU" dirty="0">
                <a:solidFill>
                  <a:schemeClr val="accent5">
                    <a:lumMod val="50000"/>
                  </a:schemeClr>
                </a:solidFill>
                <a:latin typeface="Bookman Old Style" panose="02050604050505020204" pitchFamily="18" charset="0"/>
                <a:cs typeface="Arial" panose="020B0604020202020204" pitchFamily="34" charset="0"/>
              </a:rPr>
              <a:t>Blomme, R., and K Bornebroek-Te Lintelo. 2012. ‘</a:t>
            </a:r>
            <a:r>
              <a:rPr lang="en-US" b="0" i="0" dirty="0">
                <a:solidFill>
                  <a:schemeClr val="accent5">
                    <a:lumMod val="50000"/>
                  </a:schemeClr>
                </a:solidFill>
                <a:effectLst/>
                <a:latin typeface="Bookman Old Style" panose="02050604050505020204" pitchFamily="18" charset="0"/>
              </a:rPr>
              <a:t>Existentialism and organizational behaviour: How existentialism can contribute to complexity theory and sense-making’, </a:t>
            </a:r>
            <a:r>
              <a:rPr lang="en-US" b="0" i="1" dirty="0">
                <a:solidFill>
                  <a:schemeClr val="accent5">
                    <a:lumMod val="50000"/>
                  </a:schemeClr>
                </a:solidFill>
                <a:effectLst/>
                <a:latin typeface="Bookman Old Style" panose="02050604050505020204" pitchFamily="18" charset="0"/>
              </a:rPr>
              <a:t>Journal of Organizational Change Management</a:t>
            </a:r>
            <a:r>
              <a:rPr lang="en-US" b="0" dirty="0">
                <a:solidFill>
                  <a:schemeClr val="accent5">
                    <a:lumMod val="50000"/>
                  </a:schemeClr>
                </a:solidFill>
                <a:effectLst/>
                <a:latin typeface="Bookman Old Style" panose="02050604050505020204" pitchFamily="18" charset="0"/>
              </a:rPr>
              <a:t> 25(3):405-421, viewed 04 October 2023, </a:t>
            </a:r>
            <a:r>
              <a:rPr lang="en-US" b="0" i="0" dirty="0">
                <a:solidFill>
                  <a:schemeClr val="accent5">
                    <a:lumMod val="50000"/>
                  </a:schemeClr>
                </a:solidFill>
                <a:effectLst/>
                <a:latin typeface="Bookman Old Style" panose="02050604050505020204" pitchFamily="18" charset="0"/>
              </a:rPr>
              <a:t>DOI:</a:t>
            </a:r>
            <a:r>
              <a:rPr lang="en-US" b="0" i="0" u="sng" dirty="0">
                <a:effectLst/>
                <a:latin typeface="Bookman Old Style" panose="02050604050505020204" pitchFamily="18" charset="0"/>
                <a:hlinkClick r:id="rId4"/>
              </a:rPr>
              <a:t>10.1108/09534811211228120</a:t>
            </a:r>
            <a:r>
              <a:rPr lang="en-US" b="0" i="0" u="sng" dirty="0">
                <a:effectLst/>
                <a:latin typeface="Bookman Old Style" panose="02050604050505020204" pitchFamily="18" charset="0"/>
              </a:rPr>
              <a:t> </a:t>
            </a:r>
          </a:p>
          <a:p>
            <a:pPr algn="l"/>
            <a:r>
              <a:rPr lang="en-US" dirty="0">
                <a:latin typeface="Bookman Old Style" panose="02050604050505020204" pitchFamily="18" charset="0"/>
                <a:hlinkClick r:id="rId5"/>
              </a:rPr>
              <a:t>(PDF) Existentialism and organizational behaviour: How existentialism can contribute to complexity theory and sense-making (researchgate.net)</a:t>
            </a:r>
            <a:endParaRPr lang="en-US" b="0" i="0" dirty="0">
              <a:effectLst/>
              <a:latin typeface="Bookman Old Style" panose="02050604050505020204" pitchFamily="18" charset="0"/>
            </a:endParaRPr>
          </a:p>
          <a:p>
            <a:pPr>
              <a:lnSpc>
                <a:spcPts val="2000"/>
              </a:lnSpc>
            </a:pP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Bushkin, H., R. van Niek, and L. Stroud. 2021. ‘Searching for Meaning in Chaos: Victor Frankl’s Story’, </a:t>
            </a:r>
            <a:r>
              <a:rPr lang="en-AU" i="1" dirty="0">
                <a:solidFill>
                  <a:srgbClr val="002060"/>
                </a:solidFill>
                <a:latin typeface="Bookman Old Style" panose="02050604050505020204" pitchFamily="18" charset="0"/>
                <a:cs typeface="Arial" panose="020B0604020202020204" pitchFamily="34" charset="0"/>
              </a:rPr>
              <a:t>PubMed</a:t>
            </a:r>
            <a:r>
              <a:rPr lang="en-AU" dirty="0">
                <a:solidFill>
                  <a:srgbClr val="002060"/>
                </a:solidFill>
                <a:latin typeface="Bookman Old Style" panose="02050604050505020204" pitchFamily="18" charset="0"/>
                <a:cs typeface="Arial" panose="020B0604020202020204" pitchFamily="34" charset="0"/>
              </a:rPr>
              <a:t>, </a:t>
            </a:r>
            <a:r>
              <a:rPr lang="en-US" i="0" dirty="0">
                <a:solidFill>
                  <a:srgbClr val="002060"/>
                </a:solidFill>
                <a:effectLst/>
                <a:latin typeface="Bookman Old Style" panose="02050604050505020204" pitchFamily="18" charset="0"/>
              </a:rPr>
              <a:t>viewed</a:t>
            </a:r>
            <a:r>
              <a:rPr lang="en-AU" dirty="0">
                <a:solidFill>
                  <a:srgbClr val="002060"/>
                </a:solidFill>
                <a:latin typeface="Bookman Old Style" panose="02050604050505020204" pitchFamily="18" charset="0"/>
                <a:cs typeface="Arial" panose="020B0604020202020204" pitchFamily="34" charset="0"/>
              </a:rPr>
              <a:t> 04 October 2023,</a:t>
            </a:r>
            <a:r>
              <a:rPr lang="en-US" i="0" dirty="0">
                <a:solidFill>
                  <a:srgbClr val="002060"/>
                </a:solidFill>
                <a:effectLst/>
                <a:latin typeface="Bookman Old Style" panose="02050604050505020204" pitchFamily="18" charset="0"/>
              </a:rPr>
              <a:t> </a:t>
            </a:r>
            <a:r>
              <a:rPr lang="en-US" dirty="0">
                <a:latin typeface="Bookman Old Style" panose="02050604050505020204" pitchFamily="18" charset="0"/>
                <a:hlinkClick r:id="rId6"/>
              </a:rPr>
              <a:t>Searching for Meaning in Chaos: Viktor Frankl's Story - PubMed (nih.gov)</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BC549E02-DA9F-9C94-4E2D-E2CE8F5F01BC}"/>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A829E06B-77B5-FC0E-56F0-A42128CA9356}"/>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3FE9491E-FCCA-1063-2FD7-7CABBAD776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09939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References</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533400" y="1369565"/>
            <a:ext cx="8153400" cy="4845539"/>
          </a:xfrm>
          <a:prstGeom prst="rect">
            <a:avLst/>
          </a:prstGeom>
          <a:noFill/>
        </p:spPr>
        <p:txBody>
          <a:bodyPr wrap="square" rtlCol="0">
            <a:noAutofit/>
          </a:bodyPr>
          <a:lstStyle/>
          <a:p>
            <a:pPr>
              <a:lnSpc>
                <a:spcPts val="2000"/>
              </a:lnSpc>
            </a:pPr>
            <a:r>
              <a:rPr lang="en-AU" dirty="0">
                <a:solidFill>
                  <a:srgbClr val="002060"/>
                </a:solidFill>
                <a:latin typeface="Bookman Old Style" panose="02050604050505020204" pitchFamily="18" charset="0"/>
                <a:cs typeface="Arial" panose="020B0604020202020204" pitchFamily="34" charset="0"/>
              </a:rPr>
              <a:t>Devoe, D. 2012. ‘</a:t>
            </a:r>
            <a:r>
              <a:rPr lang="en-US" i="0" dirty="0">
                <a:solidFill>
                  <a:srgbClr val="002060"/>
                </a:solidFill>
                <a:effectLst/>
                <a:latin typeface="Bookman Old Style" panose="02050604050505020204" pitchFamily="18" charset="0"/>
              </a:rPr>
              <a:t>Viktor Frankl's Logotherapy: The Search For Purpose and Meaning’, Inquiries, viewed</a:t>
            </a:r>
            <a:r>
              <a:rPr lang="en-AU" dirty="0">
                <a:solidFill>
                  <a:srgbClr val="002060"/>
                </a:solidFill>
                <a:latin typeface="Bookman Old Style" panose="02050604050505020204" pitchFamily="18" charset="0"/>
                <a:cs typeface="Arial" panose="020B0604020202020204" pitchFamily="34" charset="0"/>
              </a:rPr>
              <a:t> 04 October 2023,</a:t>
            </a:r>
            <a:r>
              <a:rPr lang="en-US" i="0" dirty="0">
                <a:solidFill>
                  <a:srgbClr val="002060"/>
                </a:solidFill>
                <a:effectLst/>
                <a:latin typeface="Bookman Old Style" panose="02050604050505020204" pitchFamily="18" charset="0"/>
              </a:rPr>
              <a:t> </a:t>
            </a:r>
            <a:r>
              <a:rPr lang="en-US" dirty="0">
                <a:latin typeface="Bookman Old Style" panose="02050604050505020204" pitchFamily="18" charset="0"/>
                <a:hlinkClick r:id="rId3"/>
              </a:rPr>
              <a:t>Viktor Frankl's Logotherapy: The Search For Purpose and Meaning - Inquiries Journal</a:t>
            </a:r>
            <a:endParaRPr lang="en-US" i="0" dirty="0">
              <a:solidFill>
                <a:srgbClr val="444444"/>
              </a:solidFill>
              <a:effectLst/>
              <a:latin typeface="Bookman Old Style" panose="02050604050505020204" pitchFamily="18" charset="0"/>
            </a:endParaRPr>
          </a:p>
          <a:p>
            <a:pPr>
              <a:lnSpc>
                <a:spcPts val="2000"/>
              </a:lnSpc>
            </a:pP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Dictionaryt.com – equivocal. 2023, Viewed 04 October 2023, </a:t>
            </a:r>
            <a:r>
              <a:rPr lang="en-US" dirty="0">
                <a:latin typeface="Bookman Old Style" panose="02050604050505020204" pitchFamily="18" charset="0"/>
                <a:hlinkClick r:id="rId4"/>
              </a:rPr>
              <a:t>Equivocal Definition &amp; Meaning | Dictionary.com</a:t>
            </a:r>
            <a:endParaRPr lang="en-US" dirty="0">
              <a:latin typeface="Bookman Old Style" panose="02050604050505020204" pitchFamily="18" charset="0"/>
            </a:endParaRPr>
          </a:p>
          <a:p>
            <a:pPr>
              <a:lnSpc>
                <a:spcPts val="2000"/>
              </a:lnSpc>
            </a:pPr>
            <a:endParaRPr lang="en-US"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Internet Encyclopedia of Philosophy. 2023. </a:t>
            </a:r>
            <a:r>
              <a:rPr lang="en-AU" i="1" dirty="0">
                <a:solidFill>
                  <a:srgbClr val="002060"/>
                </a:solidFill>
                <a:latin typeface="Bookman Old Style" panose="02050604050505020204" pitchFamily="18" charset="0"/>
                <a:cs typeface="Arial" panose="020B0604020202020204" pitchFamily="34" charset="0"/>
              </a:rPr>
              <a:t>Existentialism</a:t>
            </a:r>
            <a:r>
              <a:rPr lang="en-AU" dirty="0">
                <a:solidFill>
                  <a:srgbClr val="002060"/>
                </a:solidFill>
                <a:latin typeface="Bookman Old Style" panose="02050604050505020204" pitchFamily="18" charset="0"/>
                <a:cs typeface="Arial" panose="020B0604020202020204" pitchFamily="34" charset="0"/>
              </a:rPr>
              <a:t>, viewed 04 October 2023, </a:t>
            </a:r>
            <a:r>
              <a:rPr lang="en-US" dirty="0">
                <a:latin typeface="Bookman Old Style" panose="02050604050505020204" pitchFamily="18" charset="0"/>
                <a:hlinkClick r:id="rId5"/>
              </a:rPr>
              <a:t>Existentialism | Internet Encyclopedia of Philosophy (utm.edu)</a:t>
            </a: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Kapach, A. 2023. ‘Greek God: Chaos’, </a:t>
            </a:r>
            <a:r>
              <a:rPr lang="en-AU" i="1" dirty="0">
                <a:solidFill>
                  <a:srgbClr val="002060"/>
                </a:solidFill>
                <a:latin typeface="Bookman Old Style" panose="02050604050505020204" pitchFamily="18" charset="0"/>
                <a:cs typeface="Arial" panose="020B0604020202020204" pitchFamily="34" charset="0"/>
              </a:rPr>
              <a:t>Mythomedia</a:t>
            </a:r>
            <a:r>
              <a:rPr lang="en-AU" dirty="0">
                <a:solidFill>
                  <a:srgbClr val="002060"/>
                </a:solidFill>
                <a:latin typeface="Bookman Old Style" panose="02050604050505020204" pitchFamily="18" charset="0"/>
                <a:cs typeface="Arial" panose="020B0604020202020204" pitchFamily="34" charset="0"/>
              </a:rPr>
              <a:t>, viewed 04 October 2023, </a:t>
            </a:r>
            <a:r>
              <a:rPr lang="en-AU" sz="1800" u="sng" kern="100" dirty="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hlinkClick r:id="rId6"/>
              </a:rPr>
              <a:t>Chaos – Mythopedia</a:t>
            </a:r>
            <a:endParaRPr lang="en-AU" sz="18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ts val="2000"/>
              </a:lnSpc>
            </a:pP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Santa Fe. 2023. ‘Meeting explores collective adaptation in turbulent world’, </a:t>
            </a:r>
            <a:r>
              <a:rPr lang="en-AU" i="1" dirty="0">
                <a:solidFill>
                  <a:srgbClr val="002060"/>
                </a:solidFill>
                <a:latin typeface="Bookman Old Style" panose="02050604050505020204" pitchFamily="18" charset="0"/>
                <a:cs typeface="Arial" panose="020B0604020202020204" pitchFamily="34" charset="0"/>
              </a:rPr>
              <a:t>Santa Fe Institute</a:t>
            </a:r>
            <a:r>
              <a:rPr lang="en-AU" dirty="0">
                <a:solidFill>
                  <a:srgbClr val="002060"/>
                </a:solidFill>
                <a:latin typeface="Bookman Old Style" panose="02050604050505020204" pitchFamily="18" charset="0"/>
                <a:cs typeface="Arial" panose="020B0604020202020204" pitchFamily="34" charset="0"/>
              </a:rPr>
              <a:t>, viewed 04 October 2023, </a:t>
            </a:r>
            <a:r>
              <a:rPr lang="en-US" dirty="0">
                <a:latin typeface="Bookman Old Style" panose="02050604050505020204" pitchFamily="18" charset="0"/>
                <a:hlinkClick r:id="rId7"/>
              </a:rPr>
              <a:t>Meeting explores collective adaptation in a turbulent world | Santa Fe Institute</a:t>
            </a:r>
            <a:endParaRPr lang="en-US" dirty="0">
              <a:solidFill>
                <a:srgbClr val="002060"/>
              </a:solidFill>
              <a:latin typeface="Bookman Old Style" panose="02050604050505020204" pitchFamily="18" charset="0"/>
              <a:cs typeface="Arial" panose="020B0604020202020204" pitchFamily="34" charset="0"/>
            </a:endParaRPr>
          </a:p>
          <a:p>
            <a:pPr>
              <a:lnSpc>
                <a:spcPts val="2000"/>
              </a:lnSpc>
            </a:pPr>
            <a:endParaRPr lang="en-AU" dirty="0">
              <a:solidFill>
                <a:schemeClr val="bg1">
                  <a:lumMod val="50000"/>
                </a:schemeClr>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97608EBC-42FB-7ED1-60DE-E2C388DC39D8}"/>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D868471C-AB2B-C232-1873-2782C281E3F9}"/>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98D1C8F6-325C-3474-46CD-9C85BB582F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611077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Towards Recollecting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6"/>
            <a:ext cx="7620000" cy="4677549"/>
          </a:xfrm>
          <a:prstGeom prst="rect">
            <a:avLst/>
          </a:prstGeom>
          <a:noFill/>
        </p:spPr>
        <p:txBody>
          <a:bodyPr wrap="square" rtlCol="0">
            <a:noAutofit/>
          </a:bodyPr>
          <a:lstStyle/>
          <a:p>
            <a:pPr>
              <a:lnSpc>
                <a:spcPts val="3200"/>
              </a:lnSpc>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‘Chaos—”Abyss” or “Chasm”—was first imagined as a vast, indeterminate void, though it was sometimes seen by later authorities as a confused mass containing the elements of all things… </a:t>
            </a:r>
            <a:r>
              <a:rPr lang="en-AU" sz="2400" dirty="0">
                <a:solidFill>
                  <a:srgbClr val="002060"/>
                </a:solidFill>
                <a:effectLst/>
                <a:latin typeface="Bookman Old Style" panose="02050604050505020204" pitchFamily="18" charset="0"/>
                <a:ea typeface="Times New Roman" panose="02020603050405020304" pitchFamily="18" charset="0"/>
              </a:rPr>
              <a:t>The name “Chaos” (Greek Χάος) is presumably derived from the Greek verbs χάσκω (</a:t>
            </a:r>
            <a:r>
              <a:rPr lang="en-AU" sz="2400" i="1" dirty="0">
                <a:solidFill>
                  <a:srgbClr val="002060"/>
                </a:solidFill>
                <a:effectLst/>
                <a:latin typeface="Bookman Old Style" panose="02050604050505020204" pitchFamily="18" charset="0"/>
                <a:ea typeface="Times New Roman" panose="02020603050405020304" pitchFamily="18" charset="0"/>
              </a:rPr>
              <a:t>cháskō</a:t>
            </a:r>
            <a:r>
              <a:rPr lang="en-AU" sz="2400" dirty="0">
                <a:solidFill>
                  <a:srgbClr val="002060"/>
                </a:solidFill>
                <a:effectLst/>
                <a:latin typeface="Bookman Old Style" panose="02050604050505020204" pitchFamily="18" charset="0"/>
                <a:ea typeface="Times New Roman" panose="02020603050405020304" pitchFamily="18" charset="0"/>
              </a:rPr>
              <a:t>) and χα</a:t>
            </a:r>
            <a:r>
              <a:rPr lang="en-AU" sz="2400" dirty="0" err="1">
                <a:solidFill>
                  <a:srgbClr val="002060"/>
                </a:solidFill>
                <a:effectLst/>
                <a:latin typeface="Bookman Old Style" panose="02050604050505020204" pitchFamily="18" charset="0"/>
                <a:ea typeface="Times New Roman" panose="02020603050405020304" pitchFamily="18" charset="0"/>
              </a:rPr>
              <a:t>ίνω</a:t>
            </a:r>
            <a:r>
              <a:rPr lang="en-AU" sz="2400" dirty="0">
                <a:solidFill>
                  <a:srgbClr val="002060"/>
                </a:solidFill>
                <a:effectLst/>
                <a:latin typeface="Bookman Old Style" panose="02050604050505020204" pitchFamily="18" charset="0"/>
                <a:ea typeface="Times New Roman" panose="02020603050405020304" pitchFamily="18" charset="0"/>
              </a:rPr>
              <a:t> (</a:t>
            </a:r>
            <a:r>
              <a:rPr lang="en-AU" sz="2400" i="1" dirty="0">
                <a:solidFill>
                  <a:srgbClr val="002060"/>
                </a:solidFill>
                <a:effectLst/>
                <a:latin typeface="Bookman Old Style" panose="02050604050505020204" pitchFamily="18" charset="0"/>
                <a:ea typeface="Times New Roman" panose="02020603050405020304" pitchFamily="18" charset="0"/>
              </a:rPr>
              <a:t>chaínō</a:t>
            </a:r>
            <a:r>
              <a:rPr lang="en-AU" sz="2400" dirty="0">
                <a:solidFill>
                  <a:srgbClr val="002060"/>
                </a:solidFill>
                <a:effectLst/>
                <a:latin typeface="Bookman Old Style" panose="02050604050505020204" pitchFamily="18" charset="0"/>
                <a:ea typeface="Times New Roman" panose="02020603050405020304" pitchFamily="18" charset="0"/>
              </a:rPr>
              <a:t>), both meaning “gape, be wide open”… The name of the primordial </a:t>
            </a:r>
            <a:r>
              <a:rPr lang="en-AU" sz="2400" strike="sngStrike" dirty="0">
                <a:solidFill>
                  <a:srgbClr val="002060"/>
                </a:solidFill>
                <a:effectLst/>
                <a:latin typeface="Bookman Old Style" panose="02050604050505020204" pitchFamily="18" charset="0"/>
                <a:ea typeface="Times New Roman" panose="02020603050405020304" pitchFamily="18" charset="0"/>
              </a:rPr>
              <a:t>god</a:t>
            </a:r>
            <a:r>
              <a:rPr lang="en-AU" sz="2400" dirty="0">
                <a:solidFill>
                  <a:srgbClr val="002060"/>
                </a:solidFill>
                <a:effectLst/>
                <a:latin typeface="Bookman Old Style" panose="02050604050505020204" pitchFamily="18" charset="0"/>
                <a:ea typeface="Times New Roman" panose="02020603050405020304" pitchFamily="18" charset="0"/>
              </a:rPr>
              <a:t> [my correction] Chaos is thus best translated into English as “abyss,” “chasm,” “gap,” or “void”.’ </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a:lnSpc>
                <a:spcPts val="3200"/>
              </a:lnSpc>
            </a:pPr>
            <a:r>
              <a:rPr lang="en-US" dirty="0">
                <a:solidFill>
                  <a:srgbClr val="002060"/>
                </a:solidFill>
                <a:latin typeface="Bookman Old Style" panose="02050604050505020204" pitchFamily="18" charset="0"/>
                <a:cs typeface="Arial" panose="020B0604020202020204" pitchFamily="34" charset="0"/>
              </a:rPr>
              <a:t>(</a:t>
            </a:r>
            <a:r>
              <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Kapach</a:t>
            </a:r>
            <a:r>
              <a:rPr lang="en-US" dirty="0">
                <a:solidFill>
                  <a:srgbClr val="002060"/>
                </a:solidFill>
                <a:latin typeface="Bookman Old Style" panose="02050604050505020204" pitchFamily="18" charset="0"/>
                <a:cs typeface="Arial" panose="020B0604020202020204" pitchFamily="34" charset="0"/>
              </a:rPr>
              <a:t>, 2023)</a:t>
            </a:r>
            <a:endParaRPr lang="en-AU" dirty="0">
              <a:solidFill>
                <a:srgbClr val="002060"/>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5FC5980B-35FC-D7ED-8DDE-5A40243E55A7}"/>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1AFF6D81-1DCF-11DA-A2D4-7E945C98CD3F}"/>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89A8C349-F389-CA77-26CA-096C4610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4246481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References</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533400" y="1369565"/>
            <a:ext cx="8153400" cy="4845539"/>
          </a:xfrm>
          <a:prstGeom prst="rect">
            <a:avLst/>
          </a:prstGeom>
          <a:noFill/>
        </p:spPr>
        <p:txBody>
          <a:bodyPr wrap="square" rtlCol="0">
            <a:noAutofit/>
          </a:bodyPr>
          <a:lstStyle/>
          <a:p>
            <a:pPr>
              <a:lnSpc>
                <a:spcPts val="2000"/>
              </a:lnSpc>
            </a:pPr>
            <a:r>
              <a:rPr lang="en-AU" dirty="0">
                <a:solidFill>
                  <a:srgbClr val="002060"/>
                </a:solidFill>
                <a:latin typeface="Bookman Old Style" panose="02050604050505020204" pitchFamily="18" charset="0"/>
                <a:cs typeface="Arial" panose="020B0604020202020204" pitchFamily="34" charset="0"/>
              </a:rPr>
              <a:t>Dictionaryt.com – equivocal. 2023, Viewed 04 October 2023, </a:t>
            </a:r>
            <a:r>
              <a:rPr lang="en-US" dirty="0">
                <a:latin typeface="Bookman Old Style" panose="02050604050505020204" pitchFamily="18" charset="0"/>
                <a:hlinkClick r:id="rId3"/>
              </a:rPr>
              <a:t>Equivocal Definition &amp; Meaning | Dictionary.com</a:t>
            </a:r>
            <a:endParaRPr lang="en-US" dirty="0">
              <a:latin typeface="Bookman Old Style" panose="02050604050505020204" pitchFamily="18" charset="0"/>
            </a:endParaRPr>
          </a:p>
          <a:p>
            <a:pPr>
              <a:lnSpc>
                <a:spcPts val="2000"/>
              </a:lnSpc>
            </a:pPr>
            <a:endParaRPr lang="en-US"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Internet Encyclopedia of Philosophy. 2023. </a:t>
            </a:r>
            <a:r>
              <a:rPr lang="en-AU" i="1" dirty="0">
                <a:solidFill>
                  <a:srgbClr val="002060"/>
                </a:solidFill>
                <a:latin typeface="Bookman Old Style" panose="02050604050505020204" pitchFamily="18" charset="0"/>
                <a:cs typeface="Arial" panose="020B0604020202020204" pitchFamily="34" charset="0"/>
              </a:rPr>
              <a:t>Existentialism</a:t>
            </a:r>
            <a:r>
              <a:rPr lang="en-AU" dirty="0">
                <a:solidFill>
                  <a:srgbClr val="002060"/>
                </a:solidFill>
                <a:latin typeface="Bookman Old Style" panose="02050604050505020204" pitchFamily="18" charset="0"/>
                <a:cs typeface="Arial" panose="020B0604020202020204" pitchFamily="34" charset="0"/>
              </a:rPr>
              <a:t>, viewed 04 October 2023, </a:t>
            </a:r>
            <a:r>
              <a:rPr lang="en-US" dirty="0">
                <a:latin typeface="Bookman Old Style" panose="02050604050505020204" pitchFamily="18" charset="0"/>
                <a:hlinkClick r:id="rId4"/>
              </a:rPr>
              <a:t>Existentialism | Internet Encyclopedia of Philosophy (utm.edu)</a:t>
            </a: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Kapach, A. 2023. ‘Greek God: Chaos’, </a:t>
            </a:r>
            <a:r>
              <a:rPr lang="en-AU" i="1" dirty="0">
                <a:solidFill>
                  <a:srgbClr val="002060"/>
                </a:solidFill>
                <a:latin typeface="Bookman Old Style" panose="02050604050505020204" pitchFamily="18" charset="0"/>
                <a:cs typeface="Arial" panose="020B0604020202020204" pitchFamily="34" charset="0"/>
              </a:rPr>
              <a:t>Mythomedia</a:t>
            </a:r>
            <a:r>
              <a:rPr lang="en-AU" dirty="0">
                <a:solidFill>
                  <a:srgbClr val="002060"/>
                </a:solidFill>
                <a:latin typeface="Bookman Old Style" panose="02050604050505020204" pitchFamily="18" charset="0"/>
                <a:cs typeface="Arial" panose="020B0604020202020204" pitchFamily="34" charset="0"/>
              </a:rPr>
              <a:t>, viewed 04 October 2023, </a:t>
            </a:r>
            <a:r>
              <a:rPr lang="en-AU" sz="1800" u="sng" kern="100" dirty="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hlinkClick r:id="rId5"/>
              </a:rPr>
              <a:t>Chaos – Mythopedia</a:t>
            </a:r>
            <a:endParaRPr lang="en-AU" sz="18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ts val="2000"/>
              </a:lnSpc>
            </a:pP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Van Osselaer, P. 2002/2023. </a:t>
            </a:r>
            <a:r>
              <a:rPr lang="en-AU" i="1" dirty="0">
                <a:solidFill>
                  <a:srgbClr val="002060"/>
                </a:solidFill>
                <a:latin typeface="Bookman Old Style" panose="02050604050505020204" pitchFamily="18" charset="0"/>
                <a:cs typeface="Arial" panose="020B0604020202020204" pitchFamily="34" charset="0"/>
              </a:rPr>
              <a:t>Complexure</a:t>
            </a:r>
            <a:r>
              <a:rPr lang="en-AU" dirty="0">
                <a:solidFill>
                  <a:srgbClr val="002060"/>
                </a:solidFill>
                <a:latin typeface="Bookman Old Style" panose="02050604050505020204" pitchFamily="18" charset="0"/>
                <a:cs typeface="Arial" panose="020B0604020202020204" pitchFamily="34" charset="0"/>
              </a:rPr>
              <a:t>. Available at </a:t>
            </a:r>
            <a:r>
              <a:rPr lang="en-AU" dirty="0">
                <a:latin typeface="Bookman Old Style" panose="02050604050505020204" pitchFamily="18" charset="0"/>
                <a:hlinkClick r:id="rId6"/>
              </a:rPr>
              <a:t>(19) Complexure Recursive Readings and Emergent Meanings | Pierre Van Osselaer - Academia.edu</a:t>
            </a: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Wikipedia – Existentialism. 2023. Viewed 04 October 2023, </a:t>
            </a:r>
            <a:r>
              <a:rPr lang="en-AU" dirty="0">
                <a:hlinkClick r:id="rId7"/>
              </a:rPr>
              <a:t>Existentialism - Wikipedia</a:t>
            </a:r>
            <a:endParaRPr lang="en-US" dirty="0">
              <a:solidFill>
                <a:srgbClr val="002060"/>
              </a:solidFill>
              <a:latin typeface="Bookman Old Style" panose="02050604050505020204" pitchFamily="18" charset="0"/>
              <a:cs typeface="Arial" panose="020B0604020202020204" pitchFamily="34" charset="0"/>
            </a:endParaRPr>
          </a:p>
          <a:p>
            <a:pPr>
              <a:lnSpc>
                <a:spcPts val="2000"/>
              </a:lnSpc>
            </a:pPr>
            <a:endParaRPr lang="en-AU"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AU" dirty="0">
                <a:solidFill>
                  <a:srgbClr val="002060"/>
                </a:solidFill>
                <a:latin typeface="Bookman Old Style" panose="02050604050505020204" pitchFamily="18" charset="0"/>
                <a:cs typeface="Arial" panose="020B0604020202020204" pitchFamily="34" charset="0"/>
              </a:rPr>
              <a:t>Wikipedia – </a:t>
            </a:r>
            <a:r>
              <a:rPr lang="en-AU" b="0" dirty="0">
                <a:solidFill>
                  <a:srgbClr val="002060"/>
                </a:solidFill>
                <a:effectLst/>
                <a:latin typeface="Bookman Old Style" panose="02050604050505020204" pitchFamily="18" charset="0"/>
              </a:rPr>
              <a:t>Nicomachean Ethics</a:t>
            </a:r>
            <a:r>
              <a:rPr lang="en-AU" dirty="0">
                <a:solidFill>
                  <a:srgbClr val="002060"/>
                </a:solidFill>
                <a:latin typeface="Bookman Old Style" panose="02050604050505020204" pitchFamily="18" charset="0"/>
                <a:cs typeface="Arial" panose="020B0604020202020204" pitchFamily="34" charset="0"/>
              </a:rPr>
              <a:t>. 2023. Viewed 04 October 2023, </a:t>
            </a:r>
            <a:r>
              <a:rPr lang="en-AU" dirty="0">
                <a:latin typeface="Bookman Old Style" panose="02050604050505020204" pitchFamily="18" charset="0"/>
                <a:hlinkClick r:id="rId8"/>
              </a:rPr>
              <a:t>Nicomachean Ethics – Wikipedia</a:t>
            </a:r>
            <a:endParaRPr lang="en-AU" dirty="0">
              <a:latin typeface="Bookman Old Style" panose="02050604050505020204" pitchFamily="18" charset="0"/>
            </a:endParaRPr>
          </a:p>
          <a:p>
            <a:pPr>
              <a:lnSpc>
                <a:spcPts val="2000"/>
              </a:lnSpc>
            </a:pPr>
            <a:endParaRPr lang="en-AU" dirty="0">
              <a:solidFill>
                <a:srgbClr val="002060"/>
              </a:solidFill>
              <a:latin typeface="Bookman Old Style" panose="02050604050505020204" pitchFamily="18" charset="0"/>
              <a:cs typeface="Arial" panose="020B0604020202020204" pitchFamily="34" charset="0"/>
            </a:endParaRPr>
          </a:p>
          <a:p>
            <a:pPr>
              <a:lnSpc>
                <a:spcPts val="2000"/>
              </a:lnSpc>
            </a:pPr>
            <a:endParaRPr lang="en-US" dirty="0">
              <a:solidFill>
                <a:schemeClr val="bg1">
                  <a:lumMod val="50000"/>
                </a:schemeClr>
              </a:solidFill>
              <a:latin typeface="Bookman Old Style" panose="02050604050505020204" pitchFamily="18" charset="0"/>
              <a:cs typeface="Arial" panose="020B0604020202020204" pitchFamily="34" charset="0"/>
            </a:endParaRPr>
          </a:p>
        </p:txBody>
      </p:sp>
      <p:sp>
        <p:nvSpPr>
          <p:cNvPr id="5" name="TextBox 4">
            <a:extLst>
              <a:ext uri="{FF2B5EF4-FFF2-40B4-BE49-F238E27FC236}">
                <a16:creationId xmlns:a16="http://schemas.microsoft.com/office/drawing/2014/main" id="{97608EBC-42FB-7ED1-60DE-E2C388DC39D8}"/>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D868471C-AB2B-C232-1873-2782C281E3F9}"/>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98D1C8F6-325C-3474-46CD-9C85BB582F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2404370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32D9886-B77A-4E50-BA9E-72A3C6053D97}"/>
              </a:ext>
            </a:extLst>
          </p:cNvPr>
          <p:cNvGrpSpPr/>
          <p:nvPr/>
        </p:nvGrpSpPr>
        <p:grpSpPr>
          <a:xfrm>
            <a:off x="0" y="0"/>
            <a:ext cx="9144000" cy="6858000"/>
            <a:chOff x="0" y="0"/>
            <a:chExt cx="9144000" cy="685800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268969-C002-4B88-8D3D-F4333B076DFD}"/>
                </a:ext>
              </a:extLst>
            </p:cNvPr>
            <p:cNvSpPr/>
            <p:nvPr/>
          </p:nvSpPr>
          <p:spPr>
            <a:xfrm>
              <a:off x="429491" y="457200"/>
              <a:ext cx="8243454" cy="5957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 name="TextBox 3">
              <a:extLst>
                <a:ext uri="{FF2B5EF4-FFF2-40B4-BE49-F238E27FC236}">
                  <a16:creationId xmlns:a16="http://schemas.microsoft.com/office/drawing/2014/main" id="{B52BB3FB-B9AB-4DD0-BE81-44189E60759D}"/>
                </a:ext>
              </a:extLst>
            </p:cNvPr>
            <p:cNvSpPr txBox="1"/>
            <p:nvPr/>
          </p:nvSpPr>
          <p:spPr>
            <a:xfrm>
              <a:off x="1106905" y="5673676"/>
              <a:ext cx="6801853" cy="461665"/>
            </a:xfrm>
            <a:prstGeom prst="rect">
              <a:avLst/>
            </a:prstGeom>
            <a:noFill/>
          </p:spPr>
          <p:txBody>
            <a:bodyPr wrap="square" rtlCol="0">
              <a:spAutoFit/>
            </a:bodyPr>
            <a:lstStyle/>
            <a:p>
              <a:pPr algn="ctr"/>
              <a:r>
                <a:rPr lang="en-AU" sz="2400" dirty="0">
                  <a:solidFill>
                    <a:srgbClr val="002060"/>
                  </a:solidFill>
                  <a:latin typeface="Bookman Old Style" panose="02050604050505020204" pitchFamily="18" charset="0"/>
                  <a:cs typeface="Arial" panose="020B0604020202020204" pitchFamily="34" charset="0"/>
                </a:rPr>
                <a:t>Umm!</a:t>
              </a:r>
            </a:p>
          </p:txBody>
        </p:sp>
      </p:grpSp>
      <p:pic>
        <p:nvPicPr>
          <p:cNvPr id="3078" name="Picture 6" descr="Existential Worm - Beatrice the Biologist | Biology humor, Science memes funny, Teacher humor">
            <a:extLst>
              <a:ext uri="{FF2B5EF4-FFF2-40B4-BE49-F238E27FC236}">
                <a16:creationId xmlns:a16="http://schemas.microsoft.com/office/drawing/2014/main" id="{19D9B5AC-9EB5-8930-C54E-F48AB086E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462" y="957264"/>
            <a:ext cx="5779263" cy="4577868"/>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611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cs typeface="Arial" panose="020B0604020202020204" pitchFamily="34" charset="0"/>
              </a:rPr>
              <a:t>  Copyright</a:t>
            </a:r>
          </a:p>
        </p:txBody>
      </p:sp>
      <p:sp>
        <p:nvSpPr>
          <p:cNvPr id="2" name="TextBox 1">
            <a:extLst>
              <a:ext uri="{FF2B5EF4-FFF2-40B4-BE49-F238E27FC236}">
                <a16:creationId xmlns:a16="http://schemas.microsoft.com/office/drawing/2014/main" id="{825138A1-D634-4C7E-A733-E8279B181C84}"/>
              </a:ext>
            </a:extLst>
          </p:cNvPr>
          <p:cNvSpPr txBox="1"/>
          <p:nvPr/>
        </p:nvSpPr>
        <p:spPr>
          <a:xfrm>
            <a:off x="799340" y="1306501"/>
            <a:ext cx="7582660" cy="1208099"/>
          </a:xfrm>
          <a:prstGeom prst="rect">
            <a:avLst/>
          </a:prstGeom>
          <a:noFill/>
        </p:spPr>
        <p:txBody>
          <a:bodyPr wrap="square" rtlCol="0">
            <a:noAutofit/>
          </a:bodyPr>
          <a:lstStyle/>
          <a:p>
            <a:pPr marR="622935">
              <a:lnSpc>
                <a:spcPct val="150000"/>
              </a:lnSpc>
              <a:spcBef>
                <a:spcPts val="600"/>
              </a:spcBef>
              <a:spcAft>
                <a:spcPts val="600"/>
              </a:spcAft>
            </a:pPr>
            <a:r>
              <a:rPr lang="en-AU"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 Pierre Van Osselaer 2023 | </a:t>
            </a:r>
            <a:r>
              <a:rPr lang="en-AU"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hlinkClick r:id="rId3"/>
              </a:rPr>
              <a:t>pierre@oss.com.au</a:t>
            </a:r>
            <a:endParaRPr lang="en-AU"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endParaRPr>
          </a:p>
          <a:p>
            <a:pPr>
              <a:lnSpc>
                <a:spcPts val="2800"/>
              </a:lnSpc>
            </a:pP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875E64-76C9-1856-DCF0-60A66725C47E}"/>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The Existential Value of Complexity</a:t>
            </a:r>
          </a:p>
        </p:txBody>
      </p:sp>
      <p:sp>
        <p:nvSpPr>
          <p:cNvPr id="6" name="TextBox 5">
            <a:extLst>
              <a:ext uri="{FF2B5EF4-FFF2-40B4-BE49-F238E27FC236}">
                <a16:creationId xmlns:a16="http://schemas.microsoft.com/office/drawing/2014/main" id="{5C46D014-2F32-9825-1F48-784DB85CE7C3}"/>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v20231004</a:t>
            </a:r>
          </a:p>
        </p:txBody>
      </p:sp>
      <p:pic>
        <p:nvPicPr>
          <p:cNvPr id="7" name="Picture 6" descr="A blue and white square with a letter x&#10;&#10;Description automatically generated">
            <a:extLst>
              <a:ext uri="{FF2B5EF4-FFF2-40B4-BE49-F238E27FC236}">
                <a16:creationId xmlns:a16="http://schemas.microsoft.com/office/drawing/2014/main" id="{CC830BAC-FB57-4CC7-F6E5-69AF5A000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168" y="500860"/>
            <a:ext cx="707335" cy="630866"/>
          </a:xfrm>
          <a:prstGeom prst="rect">
            <a:avLst/>
          </a:prstGeom>
        </p:spPr>
      </p:pic>
    </p:spTree>
    <p:extLst>
      <p:ext uri="{BB962C8B-B14F-4D97-AF65-F5344CB8AC3E}">
        <p14:creationId xmlns:p14="http://schemas.microsoft.com/office/powerpoint/2010/main" val="1218049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flipV="1">
            <a:off x="1143000" y="2971799"/>
            <a:ext cx="6967326" cy="1066799"/>
          </a:xfrm>
          <a:prstGeom prst="roundRect">
            <a:avLst>
              <a:gd name="adj" fmla="val 44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US" sz="2400" b="1" dirty="0"/>
          </a:p>
        </p:txBody>
      </p:sp>
      <p:sp>
        <p:nvSpPr>
          <p:cNvPr id="19" name="TextBox 18"/>
          <p:cNvSpPr txBox="1"/>
          <p:nvPr/>
        </p:nvSpPr>
        <p:spPr>
          <a:xfrm>
            <a:off x="1033674" y="3258955"/>
            <a:ext cx="7076652" cy="1670856"/>
          </a:xfrm>
          <a:prstGeom prst="rect">
            <a:avLst/>
          </a:prstGeom>
          <a:noFill/>
        </p:spPr>
        <p:txBody>
          <a:bodyPr wrap="square" rtlCol="0">
            <a:noAutofit/>
          </a:bodyPr>
          <a:lstStyle/>
          <a:p>
            <a:pPr algn="ctr">
              <a:lnSpc>
                <a:spcPts val="2800"/>
              </a:lnSpc>
            </a:pPr>
            <a:r>
              <a:rPr lang="en-US" sz="2800" b="1" dirty="0">
                <a:solidFill>
                  <a:srgbClr val="002060"/>
                </a:solidFill>
                <a:latin typeface="Bookman Old Style" panose="02050604050505020204" pitchFamily="18" charset="0"/>
                <a:cs typeface="Arial" panose="020B0604020202020204" pitchFamily="34" charset="0"/>
              </a:rPr>
              <a:t>The Existential Value of Complexity</a:t>
            </a:r>
          </a:p>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 </a:t>
            </a:r>
          </a:p>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Dr Pierre Van Osselaer PhD</a:t>
            </a:r>
          </a:p>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Existentialist Society, 7</a:t>
            </a:r>
            <a:r>
              <a:rPr lang="en-US" sz="2000" b="1" baseline="30000" dirty="0">
                <a:solidFill>
                  <a:srgbClr val="002060"/>
                </a:solidFill>
                <a:latin typeface="Bookman Old Style" panose="02050604050505020204" pitchFamily="18" charset="0"/>
                <a:cs typeface="Arial" panose="020B0604020202020204" pitchFamily="34" charset="0"/>
              </a:rPr>
              <a:t>th</a:t>
            </a:r>
            <a:r>
              <a:rPr lang="en-US" sz="2000" b="1" dirty="0">
                <a:solidFill>
                  <a:srgbClr val="002060"/>
                </a:solidFill>
                <a:latin typeface="Bookman Old Style" panose="02050604050505020204" pitchFamily="18" charset="0"/>
                <a:cs typeface="Arial" panose="020B0604020202020204" pitchFamily="34" charset="0"/>
              </a:rPr>
              <a:t> October 2023</a:t>
            </a:r>
          </a:p>
          <a:p>
            <a:pPr algn="ctr">
              <a:lnSpc>
                <a:spcPts val="2800"/>
              </a:lnSpc>
            </a:pPr>
            <a:endParaRPr lang="en-US" sz="2000" b="1" dirty="0">
              <a:solidFill>
                <a:srgbClr val="002060"/>
              </a:solidFill>
              <a:latin typeface="Bookman Old Style" panose="02050604050505020204" pitchFamily="18" charset="0"/>
              <a:cs typeface="Arial" panose="020B0604020202020204" pitchFamily="34" charset="0"/>
            </a:endParaRPr>
          </a:p>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Thank you…</a:t>
            </a:r>
          </a:p>
        </p:txBody>
      </p:sp>
      <p:pic>
        <p:nvPicPr>
          <p:cNvPr id="3" name="Picture 2" descr="A blue and white square with a letter x&#10;&#10;Description automatically generated">
            <a:extLst>
              <a:ext uri="{FF2B5EF4-FFF2-40B4-BE49-F238E27FC236}">
                <a16:creationId xmlns:a16="http://schemas.microsoft.com/office/drawing/2014/main" id="{F1B8712F-BE4B-814A-3F8B-993CFAECF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3" y="1336820"/>
            <a:ext cx="1714500" cy="1529149"/>
          </a:xfrm>
          <a:prstGeom prst="rect">
            <a:avLst/>
          </a:prstGeom>
        </p:spPr>
      </p:pic>
    </p:spTree>
    <p:extLst>
      <p:ext uri="{BB962C8B-B14F-4D97-AF65-F5344CB8AC3E}">
        <p14:creationId xmlns:p14="http://schemas.microsoft.com/office/powerpoint/2010/main" val="3528902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474259"/>
            <a:ext cx="7745506" cy="954741"/>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A Question Concerning Being…</a:t>
            </a:r>
          </a:p>
        </p:txBody>
      </p:sp>
    </p:spTree>
    <p:extLst>
      <p:ext uri="{BB962C8B-B14F-4D97-AF65-F5344CB8AC3E}">
        <p14:creationId xmlns:p14="http://schemas.microsoft.com/office/powerpoint/2010/main" val="331742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3169</TotalTime>
  <Words>5416</Words>
  <Application>Microsoft Office PowerPoint</Application>
  <PresentationFormat>On-screen Show (4:3)</PresentationFormat>
  <Paragraphs>500</Paragraphs>
  <Slides>83</Slides>
  <Notes>83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 Van Osselaer</dc:creator>
  <cp:lastModifiedBy>Pierre Van Osselaer</cp:lastModifiedBy>
  <cp:revision>57</cp:revision>
  <dcterms:created xsi:type="dcterms:W3CDTF">2021-05-03T19:43:57Z</dcterms:created>
  <dcterms:modified xsi:type="dcterms:W3CDTF">2023-10-29T05:27:51Z</dcterms:modified>
</cp:coreProperties>
</file>